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5" r:id="rId2"/>
    <p:sldId id="388" r:id="rId3"/>
    <p:sldId id="549" r:id="rId4"/>
    <p:sldId id="550" r:id="rId5"/>
    <p:sldId id="386" r:id="rId6"/>
    <p:sldId id="551" r:id="rId7"/>
    <p:sldId id="552" r:id="rId8"/>
    <p:sldId id="553" r:id="rId9"/>
    <p:sldId id="1225" r:id="rId10"/>
    <p:sldId id="1226" r:id="rId11"/>
    <p:sldId id="554" r:id="rId12"/>
    <p:sldId id="555" r:id="rId13"/>
    <p:sldId id="1322" r:id="rId14"/>
    <p:sldId id="653" r:id="rId15"/>
    <p:sldId id="654" r:id="rId16"/>
    <p:sldId id="559" r:id="rId17"/>
    <p:sldId id="558" r:id="rId18"/>
    <p:sldId id="566" r:id="rId19"/>
    <p:sldId id="568" r:id="rId20"/>
    <p:sldId id="377" r:id="rId21"/>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F"/>
    <a:srgbClr val="009999"/>
    <a:srgbClr val="AA3E02"/>
    <a:srgbClr val="EB5403"/>
    <a:srgbClr val="00679A"/>
    <a:srgbClr val="0075B0"/>
    <a:srgbClr val="0096E0"/>
    <a:srgbClr val="A0C83C"/>
    <a:srgbClr val="62812B"/>
    <a:srgbClr val="006C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9863" autoAdjust="0"/>
  </p:normalViewPr>
  <p:slideViewPr>
    <p:cSldViewPr>
      <p:cViewPr>
        <p:scale>
          <a:sx n="100" d="100"/>
          <a:sy n="100" d="100"/>
        </p:scale>
        <p:origin x="0" y="1050"/>
      </p:cViewPr>
      <p:guideLst>
        <p:guide orient="horz" pos="2160"/>
        <p:guide pos="3838"/>
      </p:guideLst>
    </p:cSldViewPr>
  </p:slideViewPr>
  <p:notesTextViewPr>
    <p:cViewPr>
      <p:scale>
        <a:sx n="1" d="1"/>
        <a:sy n="1" d="1"/>
      </p:scale>
      <p:origin x="0" y="0"/>
    </p:cViewPr>
  </p:notesTextViewPr>
  <p:sorterViewPr>
    <p:cViewPr>
      <p:scale>
        <a:sx n="100" d="100"/>
        <a:sy n="100" d="100"/>
      </p:scale>
      <p:origin x="0" y="263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8582" y="4365104"/>
            <a:ext cx="10971372" cy="1143000"/>
          </a:xfrm>
        </p:spPr>
        <p:txBody>
          <a:bodyPr>
            <a:normAutofit/>
          </a:bodyPr>
          <a:lstStyle>
            <a:lvl1pPr>
              <a:defRPr sz="28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03224" y="789209"/>
            <a:ext cx="11383967" cy="695575"/>
          </a:xfrm>
        </p:spPr>
        <p:txBody>
          <a:bodyPr wrap="square">
            <a:spAutoFit/>
          </a:bodyPr>
          <a:lstStyle>
            <a:lvl1pPr marL="0" indent="720090" algn="just" hangingPunct="0">
              <a:lnSpc>
                <a:spcPct val="140000"/>
              </a:lnSpc>
              <a:spcBef>
                <a:spcPts val="0"/>
              </a:spcBef>
              <a:buFontTx/>
              <a:buNone/>
              <a:tabLst>
                <a:tab pos="5648325" algn="l"/>
                <a:tab pos="10046970" algn="l"/>
              </a:tabLst>
              <a:defRPr sz="2800" b="1" baseline="0">
                <a:latin typeface="+mj-lt"/>
                <a:ea typeface="宋体" panose="02010600030101010101" pitchFamily="2" charset="-122"/>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smtClean="0"/>
              <a:t>单击此处编辑母版文本样式</a:t>
            </a:r>
            <a:endParaRPr lang="zh-CN" altLang="en-US" dirty="0"/>
          </a:p>
        </p:txBody>
      </p:sp>
      <p:pic>
        <p:nvPicPr>
          <p:cNvPr id="28" name="Picture 2" descr="衡中学案"/>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239625" cy="900113"/>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 Box 3">
            <a:hlinkClick r:id="rId3" action="ppaction://hlinksldjump"/>
          </p:cNvPr>
          <p:cNvSpPr txBox="1">
            <a:spLocks noChangeArrowheads="1"/>
          </p:cNvSpPr>
          <p:nvPr userDrawn="1"/>
        </p:nvSpPr>
        <p:spPr bwMode="auto">
          <a:xfrm>
            <a:off x="10780713" y="244475"/>
            <a:ext cx="996950" cy="33655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bg1"/>
                </a:solidFill>
                <a:effectLst/>
                <a:latin typeface="Times New Roman" panose="02020603050405020304" pitchFamily="18" charset="0"/>
                <a:ea typeface="黑体" panose="02010609060101010101" pitchFamily="2"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30" name="Picture 4" descr="下一页">
            <a:hlinkClick r:id="" action="ppaction://hlinkshowjump?jump=nextslide"/>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1737975" y="315913"/>
            <a:ext cx="231775" cy="23336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 descr="上一页">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0566400" y="315913"/>
            <a:ext cx="233363" cy="233362"/>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 Box 6"/>
          <p:cNvSpPr txBox="1">
            <a:spLocks noChangeArrowheads="1"/>
          </p:cNvSpPr>
          <p:nvPr userDrawn="1"/>
        </p:nvSpPr>
        <p:spPr bwMode="auto">
          <a:xfrm>
            <a:off x="849313" y="223838"/>
            <a:ext cx="4381500" cy="396875"/>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高考</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二</a:t>
            </a:r>
            <a:r>
              <a:rPr kumimoji="0" 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轮总复习  </a:t>
            </a:r>
            <a:r>
              <a:rPr kumimoji="0" lang="en-US" altLang="zh-CN" sz="2000" b="1" i="0" u="none" strike="noStrike" cap="none" normalizeH="0" baseline="0" dirty="0" smtClean="0">
                <a:ln>
                  <a:noFill/>
                </a:ln>
                <a:solidFill>
                  <a:schemeClr val="bg1"/>
                </a:solidFill>
                <a:effectLst/>
                <a:latin typeface="Arial" panose="020B0604020202020204"/>
                <a:ea typeface="微软雅黑" panose="020B0503020204020204" pitchFamily="34" charset="-122"/>
              </a:rPr>
              <a:t>•</a:t>
            </a:r>
            <a:r>
              <a:rPr kumimoji="0" lang="en-US" alt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地理</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34" name="Picture 7" descr="衡中学案 副本"/>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6318250"/>
            <a:ext cx="12239625" cy="539750"/>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extBox 34"/>
          <p:cNvSpPr txBox="1"/>
          <p:nvPr userDrawn="1"/>
        </p:nvSpPr>
        <p:spPr>
          <a:xfrm>
            <a:off x="4655046" y="6398912"/>
            <a:ext cx="6817567" cy="400110"/>
          </a:xfrm>
          <a:prstGeom prst="rect">
            <a:avLst/>
          </a:prstGeom>
          <a:noFill/>
        </p:spPr>
        <p:txBody>
          <a:bodyPr wrap="square" rtlCol="0">
            <a:spAutoFit/>
          </a:bodyPr>
          <a:lstStyle/>
          <a:p>
            <a:pPr algn="r"/>
            <a:r>
              <a:rPr lang="zh-CN" altLang="en-US" sz="2000" b="0" dirty="0" smtClean="0">
                <a:latin typeface="黑体" panose="02010609060101010101" pitchFamily="2" charset="-122"/>
                <a:ea typeface="黑体" panose="02010609060101010101" pitchFamily="2" charset="-122"/>
              </a:rPr>
              <a:t>第一部分　专题二　大气运动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1"/>
            <a:ext cx="2844430" cy="365125"/>
          </a:xfrm>
          <a:prstGeom prst="rect">
            <a:avLst/>
          </a:prstGeom>
        </p:spPr>
        <p:txBody>
          <a:bodyPr/>
          <a:lstStyle/>
          <a:p>
            <a:fld id="{71C5C9AC-6ABC-44F9-884C-6B63B36C8690}" type="datetimeFigureOut">
              <a:rPr lang="zh-CN" altLang="en-US" smtClean="0"/>
              <a:pPr/>
              <a:t>2022/9/13</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32FD8953-703E-497E-806B-87223D78E3D0}" type="slidenum">
              <a:rPr lang="zh-CN" altLang="en-US" smtClean="0"/>
              <a:pPr/>
              <a:t>‹#›</a:t>
            </a:fld>
            <a:endParaRPr lang="zh-CN" altLang="en-US"/>
          </a:p>
        </p:txBody>
      </p:sp>
      <p:sp>
        <p:nvSpPr>
          <p:cNvPr id="6" name="Text Box 3">
            <a:hlinkClick r:id="rId2" action="ppaction://hlinksldjump"/>
          </p:cNvPr>
          <p:cNvSpPr txBox="1">
            <a:spLocks noChangeArrowheads="1"/>
          </p:cNvSpPr>
          <p:nvPr userDrawn="1"/>
        </p:nvSpPr>
        <p:spPr bwMode="auto">
          <a:xfrm>
            <a:off x="10053935" y="116632"/>
            <a:ext cx="996950" cy="33655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bg1">
                    <a:lumMod val="50000"/>
                  </a:schemeClr>
                </a:solidFill>
                <a:effectLst/>
                <a:latin typeface="Times New Roman" panose="02020603050405020304" pitchFamily="18" charset="0"/>
                <a:ea typeface="黑体" panose="02010609060101010101" pitchFamily="2" charset="-122"/>
              </a:rPr>
              <a:t>返回导航</a:t>
            </a:r>
            <a:endParaRPr kumimoji="0" lang="zh-CN" sz="1800" b="0" i="0" u="none" strike="noStrike" cap="none" normalizeH="0" baseline="0" dirty="0" smtClean="0">
              <a:ln>
                <a:noFill/>
              </a:ln>
              <a:solidFill>
                <a:schemeClr val="bg1">
                  <a:lumMod val="50000"/>
                </a:schemeClr>
              </a:solidFill>
              <a:effectLst/>
              <a:latin typeface="Arial" panose="020B0604020202020204" pitchFamily="34" charset="0"/>
              <a:ea typeface="宋体" panose="02010600030101010101" pitchFamily="2" charset="-122"/>
            </a:endParaRPr>
          </a:p>
        </p:txBody>
      </p:sp>
      <p:pic>
        <p:nvPicPr>
          <p:cNvPr id="7" name="Picture 4" descr="下一页">
            <a:hlinkClick r:id="" action="ppaction://hlinkshowjump?jump=nextslide"/>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011197" y="188070"/>
            <a:ext cx="231775" cy="233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上一页">
            <a:hlinkClick r:id="" action="ppaction://hlinkshowjump?jump=previousslide"/>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9839622" y="188070"/>
            <a:ext cx="233363" cy="23336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J:\2021-11成才之路课件\2022.jp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9525"/>
            <a:ext cx="12188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D9B0D-213C-4E8A-901F-E60AD0796A87}" type="datetimeFigureOut">
              <a:rPr lang="zh-CN" altLang="en-US" smtClean="0"/>
              <a:pPr/>
              <a:t>2022/9/13</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1BB91-66E8-474C-83C6-C39B31EBF43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D:\MMMMMMMMM\&#21407;&#31295;\&#20108;&#36718;&#22320;&#29702;\&#26032;&#24314;&#25991;&#20214;&#22841;\D39.t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D:\MMMMMMMMM\&#21407;&#31295;\&#20108;&#36718;&#22320;&#29702;\&#26032;&#24314;&#25991;&#20214;&#22841;\D40.ti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G:\&#23567;&#26679;\2020&#24180;&#20108;&#36718;&#22320;&#29702;&#24635;&#22797;&#20064;(&#25945;&#24072;&#65289;&#35838;&#20214;\&#20363;&#39064;.tif"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file:///D:\MMMMMMMMM\&#21407;&#31295;\&#20108;&#36718;&#22320;&#29702;\&#26032;&#24314;&#25991;&#20214;&#22841;\TP1A.TIF"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D:\MMMMMMMMM\&#21407;&#31295;\&#20108;&#36718;&#22320;&#29702;\&#26032;&#24314;&#25991;&#20214;&#22841;\TP1.TI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D:\MMMMMMMMM\&#21407;&#31295;\&#20108;&#36718;&#22320;&#29702;\&#26032;&#24314;&#25991;&#20214;&#22841;\D38.ti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Document1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Document2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角"/>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31450" y="0"/>
            <a:ext cx="1858963" cy="13779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84538"/>
            <a:ext cx="7026275" cy="3573462"/>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2307" y="1772816"/>
            <a:ext cx="11909563" cy="707886"/>
          </a:xfrm>
          <a:prstGeom prst="rect">
            <a:avLst/>
          </a:prstGeom>
          <a:noFill/>
        </p:spPr>
        <p:txBody>
          <a:bodyPr wrap="square" rtlCol="0">
            <a:spAutoFit/>
          </a:bodyPr>
          <a:lstStyle/>
          <a:p>
            <a:pPr algn="ctr"/>
            <a:r>
              <a:rPr lang="zh-CN" altLang="en-US" sz="4000" b="1" kern="100" dirty="0">
                <a:ea typeface="方正准圆_GBK"/>
                <a:cs typeface="Times New Roman" panose="02020603050405020304"/>
              </a:rPr>
              <a:t>专题二　大气运动</a:t>
            </a:r>
            <a:endParaRPr lang="zh-CN" altLang="en-US" sz="4000" b="1" dirty="0" smtClean="0"/>
          </a:p>
        </p:txBody>
      </p:sp>
      <p:sp>
        <p:nvSpPr>
          <p:cNvPr id="5" name="矩形 4"/>
          <p:cNvSpPr/>
          <p:nvPr/>
        </p:nvSpPr>
        <p:spPr>
          <a:xfrm>
            <a:off x="5655831" y="3244334"/>
            <a:ext cx="877163" cy="369332"/>
          </a:xfrm>
          <a:prstGeom prst="rect">
            <a:avLst/>
          </a:prstGeom>
        </p:spPr>
        <p:txBody>
          <a:bodyPr wrap="none">
            <a:spAutoFit/>
          </a:bodyPr>
          <a:lstStyle/>
          <a:p>
            <a:r>
              <a:rPr lang="zh-CN" altLang="en-US" b="1" smtClean="0">
                <a:solidFill>
                  <a:srgbClr val="FFC000"/>
                </a:solidFill>
                <a:latin typeface="Arial Black" panose="020B0A04020102020204" pitchFamily="34" charset="0"/>
                <a:ea typeface="微软雅黑" panose="020B0503020204020204" pitchFamily="34" charset="-122"/>
              </a:rPr>
              <a:t>张运才</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5755" y="741680"/>
            <a:ext cx="11663680" cy="4707890"/>
          </a:xfrm>
          <a:prstGeom prst="rect">
            <a:avLst/>
          </a:prstGeom>
          <a:noFill/>
          <a:ln w="9525">
            <a:noFill/>
          </a:ln>
        </p:spPr>
        <p:txBody>
          <a:bodyPr wrap="square">
            <a:spAutoFit/>
          </a:bodyPr>
          <a:lstStyle/>
          <a:p>
            <a:pPr indent="0"/>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24</a:t>
            </a:r>
            <a:r>
              <a:rPr lang="zh-CN" sz="2000" b="1">
                <a:solidFill>
                  <a:srgbClr val="000000"/>
                </a:solidFill>
                <a:latin typeface="等线" panose="02010600030101010101" charset="-122"/>
                <a:ea typeface="等线" panose="02010600030101010101" charset="-122"/>
                <a:cs typeface="等线" panose="02010600030101010101" charset="-122"/>
              </a:rPr>
              <a:t>题详解】</a:t>
            </a:r>
          </a:p>
          <a:p>
            <a:r>
              <a:rPr lang="zh-CN" sz="2000" b="1">
                <a:solidFill>
                  <a:srgbClr val="000000"/>
                </a:solidFill>
                <a:latin typeface="等线" panose="02010600030101010101" charset="-122"/>
                <a:ea typeface="等线" panose="02010600030101010101" charset="-122"/>
                <a:cs typeface="等线" panose="02010600030101010101" charset="-122"/>
              </a:rPr>
              <a:t>据材料可知，大气散射辐射的强弱和太阳高度、大气透明度有关。又据图可知，北京时间</a:t>
            </a:r>
            <a:r>
              <a:rPr lang="en-US" sz="2000" b="1">
                <a:solidFill>
                  <a:srgbClr val="000000"/>
                </a:solidFill>
                <a:latin typeface="等线" panose="02010600030101010101" charset="-122"/>
                <a:ea typeface="等线" panose="02010600030101010101" charset="-122"/>
                <a:cs typeface="等线" panose="02010600030101010101" charset="-122"/>
              </a:rPr>
              <a:t>12-14</a:t>
            </a:r>
            <a:r>
              <a:rPr lang="zh-CN" sz="2000" b="1">
                <a:solidFill>
                  <a:srgbClr val="000000"/>
                </a:solidFill>
                <a:latin typeface="等线" panose="02010600030101010101" charset="-122"/>
                <a:ea typeface="等线" panose="02010600030101010101" charset="-122"/>
                <a:cs typeface="等线" panose="02010600030101010101" charset="-122"/>
              </a:rPr>
              <a:t>时，正午太阳高度角大，大气散射辐射强，说明大气散射辐射与正午太阳高度正相关，故大气散射辐射夏季大于冬季，</a:t>
            </a:r>
            <a:r>
              <a:rPr lang="en-US" sz="2000" b="1">
                <a:solidFill>
                  <a:srgbClr val="000000"/>
                </a:solidFill>
                <a:latin typeface="等线" panose="02010600030101010101" charset="-122"/>
                <a:ea typeface="等线" panose="02010600030101010101" charset="-122"/>
                <a:cs typeface="等线" panose="02010600030101010101" charset="-122"/>
              </a:rPr>
              <a:t>①</a:t>
            </a:r>
            <a:r>
              <a:rPr lang="zh-CN" sz="2000" b="1">
                <a:solidFill>
                  <a:srgbClr val="000000"/>
                </a:solidFill>
                <a:latin typeface="等线" panose="02010600030101010101" charset="-122"/>
                <a:ea typeface="等线" panose="02010600030101010101" charset="-122"/>
                <a:cs typeface="等线" panose="02010600030101010101" charset="-122"/>
              </a:rPr>
              <a:t>正确，</a:t>
            </a:r>
            <a:r>
              <a:rPr lang="en-US" sz="2000" b="1">
                <a:solidFill>
                  <a:srgbClr val="000000"/>
                </a:solidFill>
                <a:latin typeface="等线" panose="02010600030101010101" charset="-122"/>
                <a:ea typeface="等线" panose="02010600030101010101" charset="-122"/>
                <a:cs typeface="等线" panose="02010600030101010101" charset="-122"/>
              </a:rPr>
              <a:t>③</a:t>
            </a:r>
            <a:r>
              <a:rPr lang="zh-CN" sz="2000" b="1">
                <a:solidFill>
                  <a:srgbClr val="000000"/>
                </a:solidFill>
                <a:latin typeface="等线" panose="02010600030101010101" charset="-122"/>
                <a:ea typeface="等线" panose="02010600030101010101" charset="-122"/>
                <a:cs typeface="等线" panose="02010600030101010101" charset="-122"/>
              </a:rPr>
              <a:t>错误；又据图可知，阴天云层厚，大气透明度低，大气散射辐射强，说明大气散射辐射与大气透明度反相关，城区比郊区污染较严重，大气透明度低，大气散射辐射城区大于郊区，故</a:t>
            </a:r>
            <a:r>
              <a:rPr lang="en-US" sz="2000" b="1">
                <a:solidFill>
                  <a:srgbClr val="000000"/>
                </a:solidFill>
                <a:latin typeface="等线" panose="02010600030101010101" charset="-122"/>
                <a:ea typeface="等线" panose="02010600030101010101" charset="-122"/>
                <a:cs typeface="等线" panose="02010600030101010101" charset="-122"/>
              </a:rPr>
              <a:t>②</a:t>
            </a:r>
            <a:r>
              <a:rPr lang="zh-CN" sz="2000" b="1">
                <a:solidFill>
                  <a:srgbClr val="000000"/>
                </a:solidFill>
                <a:latin typeface="等线" panose="02010600030101010101" charset="-122"/>
                <a:ea typeface="等线" panose="02010600030101010101" charset="-122"/>
                <a:cs typeface="等线" panose="02010600030101010101" charset="-122"/>
              </a:rPr>
              <a:t>错误，</a:t>
            </a:r>
            <a:r>
              <a:rPr lang="en-US" sz="2000" b="1">
                <a:solidFill>
                  <a:srgbClr val="000000"/>
                </a:solidFill>
                <a:latin typeface="等线" panose="02010600030101010101" charset="-122"/>
                <a:ea typeface="等线" panose="02010600030101010101" charset="-122"/>
                <a:cs typeface="等线" panose="02010600030101010101" charset="-122"/>
              </a:rPr>
              <a:t>④</a:t>
            </a:r>
            <a:r>
              <a:rPr lang="zh-CN" sz="2000" b="1">
                <a:solidFill>
                  <a:srgbClr val="000000"/>
                </a:solidFill>
                <a:latin typeface="等线" panose="02010600030101010101" charset="-122"/>
                <a:ea typeface="等线" panose="02010600030101010101" charset="-122"/>
                <a:cs typeface="等线" panose="02010600030101010101" charset="-122"/>
              </a:rPr>
              <a:t>正确。综合起来</a:t>
            </a:r>
            <a:r>
              <a:rPr lang="en-US" sz="2000" b="1">
                <a:solidFill>
                  <a:srgbClr val="000000"/>
                </a:solidFill>
                <a:latin typeface="等线" panose="02010600030101010101" charset="-122"/>
                <a:ea typeface="等线" panose="02010600030101010101" charset="-122"/>
                <a:cs typeface="等线" panose="02010600030101010101" charset="-122"/>
              </a:rPr>
              <a:t>①④</a:t>
            </a:r>
            <a:r>
              <a:rPr lang="zh-CN" sz="2000" b="1">
                <a:solidFill>
                  <a:srgbClr val="000000"/>
                </a:solidFill>
                <a:latin typeface="等线" panose="02010600030101010101" charset="-122"/>
                <a:ea typeface="等线" panose="02010600030101010101" charset="-122"/>
                <a:cs typeface="等线" panose="02010600030101010101" charset="-122"/>
              </a:rPr>
              <a:t>正确，故</a:t>
            </a:r>
            <a:r>
              <a:rPr lang="en-US" sz="2000" b="1">
                <a:solidFill>
                  <a:srgbClr val="000000"/>
                </a:solidFill>
                <a:latin typeface="等线" panose="02010600030101010101" charset="-122"/>
                <a:ea typeface="等线" panose="02010600030101010101" charset="-122"/>
                <a:cs typeface="等线" panose="02010600030101010101" charset="-122"/>
              </a:rPr>
              <a:t>A</a:t>
            </a:r>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C</a:t>
            </a:r>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D</a:t>
            </a:r>
            <a:r>
              <a:rPr lang="zh-CN" sz="2000" b="1">
                <a:solidFill>
                  <a:srgbClr val="000000"/>
                </a:solidFill>
                <a:latin typeface="等线" panose="02010600030101010101" charset="-122"/>
                <a:ea typeface="等线" panose="02010600030101010101" charset="-122"/>
                <a:cs typeface="等线" panose="02010600030101010101" charset="-122"/>
              </a:rPr>
              <a:t>错误，</a:t>
            </a:r>
            <a:r>
              <a:rPr lang="en-US" sz="2000" b="1">
                <a:solidFill>
                  <a:srgbClr val="000000"/>
                </a:solidFill>
                <a:latin typeface="等线" panose="02010600030101010101" charset="-122"/>
                <a:ea typeface="等线" panose="02010600030101010101" charset="-122"/>
                <a:cs typeface="等线" panose="02010600030101010101" charset="-122"/>
              </a:rPr>
              <a:t>B</a:t>
            </a:r>
            <a:r>
              <a:rPr lang="zh-CN" sz="2000" b="1">
                <a:solidFill>
                  <a:srgbClr val="000000"/>
                </a:solidFill>
                <a:latin typeface="等线" panose="02010600030101010101" charset="-122"/>
                <a:ea typeface="等线" panose="02010600030101010101" charset="-122"/>
                <a:cs typeface="等线" panose="02010600030101010101" charset="-122"/>
              </a:rPr>
              <a:t>正确；故选</a:t>
            </a:r>
            <a:r>
              <a:rPr lang="en-US" sz="2000" b="1">
                <a:solidFill>
                  <a:srgbClr val="000000"/>
                </a:solidFill>
                <a:latin typeface="等线" panose="02010600030101010101" charset="-122"/>
                <a:ea typeface="等线" panose="02010600030101010101" charset="-122"/>
                <a:cs typeface="等线" panose="02010600030101010101" charset="-122"/>
              </a:rPr>
              <a:t>B</a:t>
            </a:r>
            <a:r>
              <a:rPr lang="zh-CN" sz="2000" b="1">
                <a:solidFill>
                  <a:srgbClr val="000000"/>
                </a:solidFill>
                <a:latin typeface="等线" panose="02010600030101010101" charset="-122"/>
                <a:ea typeface="等线" panose="02010600030101010101" charset="-122"/>
                <a:cs typeface="等线" panose="02010600030101010101" charset="-122"/>
              </a:rPr>
              <a:t>。</a:t>
            </a:r>
          </a:p>
          <a:p>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25</a:t>
            </a:r>
            <a:r>
              <a:rPr lang="zh-CN" sz="2000" b="1">
                <a:solidFill>
                  <a:srgbClr val="000000"/>
                </a:solidFill>
                <a:latin typeface="等线" panose="02010600030101010101" charset="-122"/>
                <a:ea typeface="等线" panose="02010600030101010101" charset="-122"/>
                <a:cs typeface="等线" panose="02010600030101010101" charset="-122"/>
              </a:rPr>
              <a:t>题详解】</a:t>
            </a:r>
          </a:p>
          <a:p>
            <a:r>
              <a:rPr lang="zh-CN" sz="2000" b="1">
                <a:solidFill>
                  <a:srgbClr val="000000"/>
                </a:solidFill>
                <a:latin typeface="等线" panose="02010600030101010101" charset="-122"/>
                <a:ea typeface="等线" panose="02010600030101010101" charset="-122"/>
                <a:cs typeface="等线" panose="02010600030101010101" charset="-122"/>
              </a:rPr>
              <a:t>在太阳辐射的可见光中，波长较短的蓝色光最容易被散射，所以晴朗的天空呈现蔚蓝色，</a:t>
            </a:r>
            <a:r>
              <a:rPr lang="en-US" sz="2000" b="1">
                <a:solidFill>
                  <a:srgbClr val="000000"/>
                </a:solidFill>
                <a:latin typeface="等线" panose="02010600030101010101" charset="-122"/>
                <a:ea typeface="等线" panose="02010600030101010101" charset="-122"/>
                <a:cs typeface="等线" panose="02010600030101010101" charset="-122"/>
              </a:rPr>
              <a:t>①</a:t>
            </a:r>
            <a:r>
              <a:rPr lang="zh-CN" sz="2000" b="1">
                <a:solidFill>
                  <a:srgbClr val="000000"/>
                </a:solidFill>
                <a:latin typeface="等线" panose="02010600030101010101" charset="-122"/>
                <a:ea typeface="等线" panose="02010600030101010101" charset="-122"/>
                <a:cs typeface="等线" panose="02010600030101010101" charset="-122"/>
              </a:rPr>
              <a:t>正确；日出和日落的时候，太阳光要穿过较厚的大气层才能到达地面，波长较短的蓝光、青光、紫光大部分已被上层大气散射掉了，到达近地面大气时主要只有波长较长的红光、橙光、黄光了，故朝霞和晚霞往往呈红色，</a:t>
            </a:r>
            <a:r>
              <a:rPr lang="en-US" sz="2000" b="1">
                <a:solidFill>
                  <a:srgbClr val="000000"/>
                </a:solidFill>
                <a:latin typeface="等线" panose="02010600030101010101" charset="-122"/>
                <a:ea typeface="等线" panose="02010600030101010101" charset="-122"/>
                <a:cs typeface="等线" panose="02010600030101010101" charset="-122"/>
              </a:rPr>
              <a:t>②</a:t>
            </a:r>
            <a:r>
              <a:rPr lang="zh-CN" sz="2000" b="1">
                <a:solidFill>
                  <a:srgbClr val="000000"/>
                </a:solidFill>
                <a:latin typeface="等线" panose="02010600030101010101" charset="-122"/>
                <a:ea typeface="等线" panose="02010600030101010101" charset="-122"/>
                <a:cs typeface="等线" panose="02010600030101010101" charset="-122"/>
              </a:rPr>
              <a:t>正确；秋冬季节出现霜冻，与晴朗的夜晚云量少、大气逆辐射弱有关，与大气散射无关，</a:t>
            </a:r>
            <a:r>
              <a:rPr lang="en-US" sz="2000" b="1">
                <a:solidFill>
                  <a:srgbClr val="000000"/>
                </a:solidFill>
                <a:latin typeface="等线" panose="02010600030101010101" charset="-122"/>
                <a:ea typeface="等线" panose="02010600030101010101" charset="-122"/>
                <a:cs typeface="等线" panose="02010600030101010101" charset="-122"/>
              </a:rPr>
              <a:t>③</a:t>
            </a:r>
            <a:r>
              <a:rPr lang="zh-CN" sz="2000" b="1">
                <a:solidFill>
                  <a:srgbClr val="000000"/>
                </a:solidFill>
                <a:latin typeface="等线" panose="02010600030101010101" charset="-122"/>
                <a:ea typeface="等线" panose="02010600030101010101" charset="-122"/>
                <a:cs typeface="等线" panose="02010600030101010101" charset="-122"/>
              </a:rPr>
              <a:t>错误；雪后天晴阳光特别耀眼是因为云层少，大气透明度高，大气对太阳辐射的反射、散射、吸收作用少，不只是散射作用，</a:t>
            </a:r>
            <a:r>
              <a:rPr lang="en-US" sz="2000" b="1">
                <a:solidFill>
                  <a:srgbClr val="000000"/>
                </a:solidFill>
                <a:latin typeface="等线" panose="02010600030101010101" charset="-122"/>
                <a:ea typeface="等线" panose="02010600030101010101" charset="-122"/>
                <a:cs typeface="等线" panose="02010600030101010101" charset="-122"/>
              </a:rPr>
              <a:t>④</a:t>
            </a:r>
            <a:r>
              <a:rPr lang="zh-CN" sz="2000" b="1">
                <a:solidFill>
                  <a:srgbClr val="000000"/>
                </a:solidFill>
                <a:latin typeface="等线" panose="02010600030101010101" charset="-122"/>
                <a:ea typeface="等线" panose="02010600030101010101" charset="-122"/>
                <a:cs typeface="等线" panose="02010600030101010101" charset="-122"/>
              </a:rPr>
              <a:t>错误。综合起来，</a:t>
            </a:r>
            <a:r>
              <a:rPr lang="en-US" sz="2000" b="1">
                <a:solidFill>
                  <a:srgbClr val="000000"/>
                </a:solidFill>
                <a:latin typeface="等线" panose="02010600030101010101" charset="-122"/>
                <a:ea typeface="等线" panose="02010600030101010101" charset="-122"/>
                <a:cs typeface="等线" panose="02010600030101010101" charset="-122"/>
              </a:rPr>
              <a:t>①②</a:t>
            </a:r>
            <a:r>
              <a:rPr lang="zh-CN" sz="2000" b="1">
                <a:solidFill>
                  <a:srgbClr val="000000"/>
                </a:solidFill>
                <a:latin typeface="等线" panose="02010600030101010101" charset="-122"/>
                <a:ea typeface="等线" panose="02010600030101010101" charset="-122"/>
                <a:cs typeface="等线" panose="02010600030101010101" charset="-122"/>
              </a:rPr>
              <a:t>正确，</a:t>
            </a:r>
            <a:r>
              <a:rPr lang="en-US" sz="2000" b="1">
                <a:solidFill>
                  <a:srgbClr val="000000"/>
                </a:solidFill>
                <a:latin typeface="等线" panose="02010600030101010101" charset="-122"/>
                <a:ea typeface="等线" panose="02010600030101010101" charset="-122"/>
                <a:cs typeface="等线" panose="02010600030101010101" charset="-122"/>
              </a:rPr>
              <a:t>B</a:t>
            </a:r>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C</a:t>
            </a:r>
            <a:r>
              <a:rPr lang="zh-CN" sz="2000" b="1">
                <a:solidFill>
                  <a:srgbClr val="000000"/>
                </a:solidFill>
                <a:latin typeface="等线" panose="02010600030101010101" charset="-122"/>
                <a:ea typeface="等线" panose="02010600030101010101" charset="-122"/>
                <a:cs typeface="等线" panose="02010600030101010101" charset="-122"/>
              </a:rPr>
              <a:t>、</a:t>
            </a:r>
            <a:r>
              <a:rPr lang="en-US" sz="2000" b="1">
                <a:solidFill>
                  <a:srgbClr val="000000"/>
                </a:solidFill>
                <a:latin typeface="等线" panose="02010600030101010101" charset="-122"/>
                <a:ea typeface="等线" panose="02010600030101010101" charset="-122"/>
                <a:cs typeface="等线" panose="02010600030101010101" charset="-122"/>
              </a:rPr>
              <a:t>D</a:t>
            </a:r>
            <a:r>
              <a:rPr lang="zh-CN" sz="2000" b="1">
                <a:solidFill>
                  <a:srgbClr val="000000"/>
                </a:solidFill>
                <a:latin typeface="等线" panose="02010600030101010101" charset="-122"/>
                <a:ea typeface="等线" panose="02010600030101010101" charset="-122"/>
                <a:cs typeface="等线" panose="02010600030101010101" charset="-122"/>
              </a:rPr>
              <a:t>错误，</a:t>
            </a:r>
            <a:r>
              <a:rPr lang="en-US" sz="2000" b="1">
                <a:solidFill>
                  <a:srgbClr val="000000"/>
                </a:solidFill>
                <a:latin typeface="等线" panose="02010600030101010101" charset="-122"/>
                <a:ea typeface="等线" panose="02010600030101010101" charset="-122"/>
                <a:cs typeface="等线" panose="02010600030101010101" charset="-122"/>
              </a:rPr>
              <a:t>A</a:t>
            </a:r>
            <a:r>
              <a:rPr lang="zh-CN" sz="2000" b="1">
                <a:solidFill>
                  <a:srgbClr val="000000"/>
                </a:solidFill>
                <a:latin typeface="等线" panose="02010600030101010101" charset="-122"/>
                <a:ea typeface="等线" panose="02010600030101010101" charset="-122"/>
                <a:cs typeface="等线" panose="02010600030101010101" charset="-122"/>
              </a:rPr>
              <a:t>正确；故选</a:t>
            </a:r>
            <a:r>
              <a:rPr lang="en-US" sz="2000" b="1">
                <a:solidFill>
                  <a:srgbClr val="000000"/>
                </a:solidFill>
                <a:latin typeface="等线" panose="02010600030101010101" charset="-122"/>
                <a:ea typeface="等线" panose="02010600030101010101" charset="-122"/>
                <a:cs typeface="等线" panose="02010600030101010101" charset="-122"/>
              </a:rPr>
              <a:t>A</a:t>
            </a:r>
            <a:r>
              <a:rPr lang="zh-CN" sz="2000" b="1">
                <a:solidFill>
                  <a:srgbClr val="000000"/>
                </a:solidFill>
                <a:latin typeface="等线" panose="02010600030101010101" charset="-122"/>
                <a:ea typeface="等线" panose="02010600030101010101" charset="-122"/>
                <a:cs typeface="等线" panose="02010600030101010101" charset="-122"/>
              </a:rPr>
              <a:t>。</a:t>
            </a:r>
          </a:p>
          <a:p>
            <a:r>
              <a:rPr lang="zh-CN" sz="2000" b="1">
                <a:solidFill>
                  <a:srgbClr val="000000"/>
                </a:solidFill>
                <a:latin typeface="等线" panose="02010600030101010101" charset="-122"/>
                <a:ea typeface="等线" panose="02010600030101010101" charset="-122"/>
                <a:cs typeface="等线" panose="02010600030101010101" charset="-122"/>
              </a:rPr>
              <a:t>【点睛】秋冬季节气温较低，晴朗</a:t>
            </a:r>
            <a:r>
              <a:rPr lang="zh-CN" sz="2000" b="1">
                <a:solidFill>
                  <a:srgbClr val="000000"/>
                </a:solidFill>
                <a:latin typeface="等线" panose="02010600030101010101" charset="-122"/>
                <a:ea typeface="等线" panose="02010600030101010101" charset="-122"/>
                <a:cs typeface="等线" panose="02010600030101010101" charset="-122"/>
                <a:sym typeface="+mn-ea"/>
              </a:rPr>
              <a:t>夜晚，云量少，大气逆辐射弱，保温作用弱，降温明显，当温度低到</a:t>
            </a:r>
            <a:r>
              <a:rPr lang="en-US" sz="2000" b="1">
                <a:solidFill>
                  <a:srgbClr val="000000"/>
                </a:solidFill>
                <a:latin typeface="等线" panose="02010600030101010101" charset="-122"/>
                <a:ea typeface="等线" panose="02010600030101010101" charset="-122"/>
                <a:cs typeface="等线" panose="02010600030101010101" charset="-122"/>
                <a:sym typeface="+mn-ea"/>
              </a:rPr>
              <a:t>0°C</a:t>
            </a:r>
            <a:r>
              <a:rPr lang="zh-CN" sz="2000" b="1">
                <a:solidFill>
                  <a:srgbClr val="000000"/>
                </a:solidFill>
                <a:latin typeface="等线" panose="02010600030101010101" charset="-122"/>
                <a:ea typeface="等线" panose="02010600030101010101" charset="-122"/>
                <a:cs typeface="等线" panose="02010600030101010101" charset="-122"/>
                <a:sym typeface="+mn-ea"/>
              </a:rPr>
              <a:t>以下时，就会出现霜冻。</a:t>
            </a:r>
            <a:endParaRPr lang="zh-CN" altLang="en-US" sz="2000" b="1">
              <a:latin typeface="等线" panose="02010600030101010101" charset="-122"/>
              <a:ea typeface="等线" panose="02010600030101010101" charset="-122"/>
              <a:cs typeface="等线" panose="02010600030101010101" charset="-122"/>
            </a:endParaRPr>
          </a:p>
        </p:txBody>
      </p:sp>
      <p:pic>
        <p:nvPicPr>
          <p:cNvPr id="4" name="图片 3"/>
          <p:cNvPicPr/>
          <p:nvPr/>
        </p:nvPicPr>
        <p:blipFill>
          <a:blip r:embed="rId2" cstate="print"/>
          <a:stretch>
            <a:fillRect/>
          </a:stretch>
        </p:blipFill>
        <p:spPr>
          <a:xfrm>
            <a:off x="325755" y="3578860"/>
            <a:ext cx="201930" cy="1143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2000" y="732790"/>
            <a:ext cx="10488930" cy="521970"/>
          </a:xfrm>
        </p:spPr>
        <p:txBody>
          <a:bodyPr wrap="square"/>
          <a:lstStyle/>
          <a:p>
            <a:pPr indent="0" algn="l" fontAlgn="auto">
              <a:lnSpc>
                <a:spcPct val="100000"/>
              </a:lnSpc>
              <a:tabLst>
                <a:tab pos="5600700" algn="l"/>
                <a:tab pos="9715500" algn="l"/>
              </a:tabLst>
            </a:pPr>
            <a:r>
              <a:rPr lang="zh-CN" altLang="zh-CN" kern="100" dirty="0">
                <a:ea typeface="黑体" panose="02010609060101010101" pitchFamily="2" charset="-122"/>
                <a:cs typeface="Times New Roman" panose="02020603050405020304"/>
              </a:rPr>
              <a:t>二</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气温及变化</a:t>
            </a:r>
            <a:r>
              <a:rPr lang="en-US" altLang="zh-CN" kern="100" dirty="0">
                <a:ea typeface="黑体" panose="02010609060101010101" pitchFamily="2" charset="-122"/>
                <a:cs typeface="Courier New" panose="02070309020205020404"/>
              </a:rPr>
              <a:t>(</a:t>
            </a:r>
            <a:r>
              <a:rPr lang="zh-CN" altLang="zh-CN" kern="100" dirty="0">
                <a:ea typeface="黑体" panose="02010609060101010101" pitchFamily="2" charset="-122"/>
                <a:cs typeface="Times New Roman" panose="02020603050405020304"/>
              </a:rPr>
              <a:t>日变化</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年变化</a:t>
            </a:r>
            <a:r>
              <a:rPr lang="en-US" altLang="zh-CN" kern="100" dirty="0">
                <a:ea typeface="黑体" panose="02010609060101010101" pitchFamily="2" charset="-122"/>
                <a:cs typeface="Courier New" panose="02070309020205020404"/>
              </a:rPr>
              <a:t>)</a:t>
            </a:r>
            <a:r>
              <a:rPr lang="zh-CN" altLang="zh-CN" kern="100" dirty="0">
                <a:ea typeface="黑体" panose="02010609060101010101" pitchFamily="2" charset="-122"/>
                <a:cs typeface="Times New Roman" panose="02020603050405020304"/>
              </a:rPr>
              <a:t>的影响因素</a:t>
            </a:r>
            <a:endParaRPr lang="zh-CN" altLang="zh-CN" sz="1050" kern="100" dirty="0">
              <a:effectLst/>
              <a:latin typeface="宋体" panose="02010600030101010101" pitchFamily="2" charset="-122"/>
              <a:cs typeface="Courier New" panose="02070309020205020404"/>
            </a:endParaRPr>
          </a:p>
        </p:txBody>
      </p:sp>
      <p:sp>
        <p:nvSpPr>
          <p:cNvPr id="3" name="Rectangle 2"/>
          <p:cNvSpPr>
            <a:spLocks noChangeArrowheads="1"/>
          </p:cNvSpPr>
          <p:nvPr/>
        </p:nvSpPr>
        <p:spPr bwMode="auto">
          <a:xfrm>
            <a:off x="0" y="-127923"/>
            <a:ext cx="1219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21" name="Picture 1" descr="D:\MMMMMMMMM\原稿\二轮地理\新建文件夹\D39.t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842164" y="1168474"/>
            <a:ext cx="6336704" cy="51410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145" name="Picture 1" descr="D:\MMMMMMMMM\原稿\二轮地理\新建文件夹\D40.t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702945" y="749935"/>
            <a:ext cx="6826885" cy="55181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5915" y="836930"/>
            <a:ext cx="10563225" cy="460375"/>
          </a:xfrm>
          <a:prstGeom prst="rect">
            <a:avLst/>
          </a:prstGeom>
          <a:noFill/>
          <a:ln w="9525">
            <a:noFill/>
          </a:ln>
        </p:spPr>
        <p:txBody>
          <a:bodyPr wrap="square">
            <a:spAutoFit/>
          </a:bodyPr>
          <a:lstStyle/>
          <a:p>
            <a:pPr indent="356870"/>
            <a:r>
              <a:rPr lang="en-US" sz="2400" b="1">
                <a:latin typeface="等线" panose="02010600030101010101" charset="-122"/>
                <a:ea typeface="等线" panose="02010600030101010101" charset="-122"/>
                <a:cs typeface="等线" panose="02010600030101010101" charset="-122"/>
              </a:rPr>
              <a:t>4</a:t>
            </a:r>
            <a:r>
              <a:rPr lang="zh-CN" sz="2400" b="1">
                <a:latin typeface="等线" panose="02010600030101010101" charset="-122"/>
                <a:ea typeface="等线" panose="02010600030101010101" charset="-122"/>
                <a:cs typeface="等线" panose="02010600030101010101" charset="-122"/>
              </a:rPr>
              <a:t>．下列环节中，与霜、露的形成关系密切的是</a:t>
            </a:r>
            <a:r>
              <a:rPr lang="en-US" sz="2400" b="1">
                <a:latin typeface="等线" panose="02010600030101010101" charset="-122"/>
                <a:ea typeface="等线" panose="02010600030101010101" charset="-122"/>
                <a:cs typeface="等线" panose="02010600030101010101" charset="-122"/>
              </a:rPr>
              <a:t>(</a:t>
            </a:r>
            <a:r>
              <a:rPr lang="zh-CN" sz="2400" b="1">
                <a:latin typeface="等线" panose="02010600030101010101" charset="-122"/>
                <a:ea typeface="等线" panose="02010600030101010101" charset="-122"/>
                <a:cs typeface="等线" panose="02010600030101010101" charset="-122"/>
              </a:rPr>
              <a:t>　　</a:t>
            </a:r>
            <a:r>
              <a:rPr lang="en-US" sz="2400" b="1">
                <a:latin typeface="等线" panose="02010600030101010101" charset="-122"/>
                <a:ea typeface="等线" panose="02010600030101010101" charset="-122"/>
                <a:cs typeface="等线" panose="02010600030101010101" charset="-122"/>
              </a:rPr>
              <a:t>)</a:t>
            </a:r>
            <a:endParaRPr lang="zh-CN" altLang="en-US" sz="2400">
              <a:latin typeface="等线" panose="02010600030101010101" charset="-122"/>
              <a:ea typeface="等线" panose="02010600030101010101" charset="-122"/>
              <a:cs typeface="等线" panose="02010600030101010101" charset="-122"/>
            </a:endParaRPr>
          </a:p>
        </p:txBody>
      </p:sp>
      <p:pic>
        <p:nvPicPr>
          <p:cNvPr id="4" name="图片 3"/>
          <p:cNvPicPr/>
          <p:nvPr/>
        </p:nvPicPr>
        <p:blipFill>
          <a:blip r:embed="rId2" cstate="print"/>
          <a:stretch>
            <a:fillRect/>
          </a:stretch>
        </p:blipFill>
        <p:spPr>
          <a:xfrm>
            <a:off x="7249795" y="1412875"/>
            <a:ext cx="3296920" cy="2167255"/>
          </a:xfrm>
          <a:prstGeom prst="rect">
            <a:avLst/>
          </a:prstGeom>
          <a:noFill/>
          <a:ln w="9525">
            <a:noFill/>
          </a:ln>
        </p:spPr>
      </p:pic>
      <p:sp>
        <p:nvSpPr>
          <p:cNvPr id="101" name="文本框 100"/>
          <p:cNvSpPr txBox="1"/>
          <p:nvPr/>
        </p:nvSpPr>
        <p:spPr>
          <a:xfrm>
            <a:off x="551180" y="1412875"/>
            <a:ext cx="8000365" cy="1568450"/>
          </a:xfrm>
          <a:prstGeom prst="rect">
            <a:avLst/>
          </a:prstGeom>
          <a:noFill/>
          <a:ln w="9525">
            <a:noFill/>
          </a:ln>
        </p:spPr>
        <p:txBody>
          <a:bodyPr wrap="square">
            <a:spAutoFit/>
          </a:bodyPr>
          <a:lstStyle/>
          <a:p>
            <a:pPr indent="356870"/>
            <a:endParaRPr lang="en-US" sz="2400" b="1">
              <a:latin typeface="等线" panose="02010600030101010101" charset="-122"/>
              <a:ea typeface="等线" panose="02010600030101010101" charset="-122"/>
              <a:cs typeface="等线" panose="02010600030101010101" charset="-122"/>
            </a:endParaRPr>
          </a:p>
          <a:p>
            <a:r>
              <a:rPr lang="en-US" sz="2400" b="1">
                <a:latin typeface="等线" panose="02010600030101010101" charset="-122"/>
                <a:ea typeface="等线" panose="02010600030101010101" charset="-122"/>
                <a:cs typeface="等线" panose="02010600030101010101" charset="-122"/>
              </a:rPr>
              <a:t>A</a:t>
            </a:r>
            <a:r>
              <a:rPr lang="zh-CN" sz="2400" b="1">
                <a:latin typeface="等线" panose="02010600030101010101" charset="-122"/>
                <a:ea typeface="等线" panose="02010600030101010101" charset="-122"/>
                <a:cs typeface="等线" panose="02010600030101010101" charset="-122"/>
              </a:rPr>
              <a:t>．</a:t>
            </a:r>
            <a:r>
              <a:rPr lang="en-US" sz="2400" b="1">
                <a:latin typeface="等线" panose="02010600030101010101" charset="-122"/>
                <a:ea typeface="等线" panose="02010600030101010101" charset="-122"/>
                <a:cs typeface="等线" panose="02010600030101010101" charset="-122"/>
              </a:rPr>
              <a:t>①</a:t>
            </a:r>
            <a:r>
              <a:rPr lang="zh-CN" sz="2400" b="1">
                <a:latin typeface="等线" panose="02010600030101010101" charset="-122"/>
                <a:ea typeface="等线" panose="02010600030101010101" charset="-122"/>
                <a:cs typeface="等线" panose="02010600030101010101" charset="-122"/>
              </a:rPr>
              <a:t>弱、</a:t>
            </a:r>
            <a:r>
              <a:rPr lang="en-US" sz="2400" b="1">
                <a:latin typeface="等线" panose="02010600030101010101" charset="-122"/>
                <a:ea typeface="等线" panose="02010600030101010101" charset="-122"/>
                <a:cs typeface="等线" panose="02010600030101010101" charset="-122"/>
              </a:rPr>
              <a:t>②</a:t>
            </a:r>
            <a:r>
              <a:rPr lang="zh-CN" sz="2400" b="1">
                <a:latin typeface="等线" panose="02010600030101010101" charset="-122"/>
                <a:ea typeface="等线" panose="02010600030101010101" charset="-122"/>
                <a:cs typeface="等线" panose="02010600030101010101" charset="-122"/>
              </a:rPr>
              <a:t>强</a:t>
            </a:r>
            <a:r>
              <a:rPr lang="en-US" sz="2400" b="1">
                <a:latin typeface="等线" panose="02010600030101010101" charset="-122"/>
                <a:ea typeface="等线" panose="02010600030101010101" charset="-122"/>
                <a:cs typeface="等线" panose="02010600030101010101" charset="-122"/>
              </a:rPr>
              <a:t>	B</a:t>
            </a:r>
            <a:r>
              <a:rPr lang="zh-CN" sz="2400" b="1">
                <a:latin typeface="等线" panose="02010600030101010101" charset="-122"/>
                <a:ea typeface="等线" panose="02010600030101010101" charset="-122"/>
                <a:cs typeface="等线" panose="02010600030101010101" charset="-122"/>
              </a:rPr>
              <a:t>．</a:t>
            </a:r>
            <a:r>
              <a:rPr lang="en-US" sz="2400" b="1">
                <a:latin typeface="等线" panose="02010600030101010101" charset="-122"/>
                <a:ea typeface="等线" panose="02010600030101010101" charset="-122"/>
                <a:cs typeface="等线" panose="02010600030101010101" charset="-122"/>
              </a:rPr>
              <a:t>①</a:t>
            </a:r>
            <a:r>
              <a:rPr lang="zh-CN" sz="2400" b="1">
                <a:latin typeface="等线" panose="02010600030101010101" charset="-122"/>
                <a:ea typeface="等线" panose="02010600030101010101" charset="-122"/>
                <a:cs typeface="等线" panose="02010600030101010101" charset="-122"/>
              </a:rPr>
              <a:t>强、</a:t>
            </a:r>
            <a:r>
              <a:rPr lang="en-US" sz="2400" b="1">
                <a:latin typeface="等线" panose="02010600030101010101" charset="-122"/>
                <a:ea typeface="等线" panose="02010600030101010101" charset="-122"/>
                <a:cs typeface="等线" panose="02010600030101010101" charset="-122"/>
              </a:rPr>
              <a:t>③</a:t>
            </a:r>
            <a:r>
              <a:rPr lang="zh-CN" sz="2400" b="1">
                <a:latin typeface="等线" panose="02010600030101010101" charset="-122"/>
                <a:ea typeface="等线" panose="02010600030101010101" charset="-122"/>
                <a:cs typeface="等线" panose="02010600030101010101" charset="-122"/>
              </a:rPr>
              <a:t>弱</a:t>
            </a:r>
            <a:endParaRPr lang="en-US" sz="2400" b="1">
              <a:latin typeface="等线" panose="02010600030101010101" charset="-122"/>
              <a:ea typeface="等线" panose="02010600030101010101" charset="-122"/>
              <a:cs typeface="等线" panose="02010600030101010101" charset="-122"/>
            </a:endParaRPr>
          </a:p>
          <a:p>
            <a:r>
              <a:rPr lang="en-US" sz="2400" b="1">
                <a:latin typeface="等线" panose="02010600030101010101" charset="-122"/>
                <a:ea typeface="等线" panose="02010600030101010101" charset="-122"/>
                <a:cs typeface="等线" panose="02010600030101010101" charset="-122"/>
              </a:rPr>
              <a:t>C</a:t>
            </a:r>
            <a:r>
              <a:rPr lang="zh-CN" sz="2400" b="1">
                <a:latin typeface="等线" panose="02010600030101010101" charset="-122"/>
                <a:ea typeface="等线" panose="02010600030101010101" charset="-122"/>
                <a:cs typeface="等线" panose="02010600030101010101" charset="-122"/>
              </a:rPr>
              <a:t>．</a:t>
            </a:r>
            <a:r>
              <a:rPr lang="en-US" sz="2400" b="1">
                <a:latin typeface="等线" panose="02010600030101010101" charset="-122"/>
                <a:ea typeface="等线" panose="02010600030101010101" charset="-122"/>
                <a:cs typeface="等线" panose="02010600030101010101" charset="-122"/>
              </a:rPr>
              <a:t>②</a:t>
            </a:r>
            <a:r>
              <a:rPr lang="zh-CN" sz="2400" b="1">
                <a:latin typeface="等线" panose="02010600030101010101" charset="-122"/>
                <a:ea typeface="等线" panose="02010600030101010101" charset="-122"/>
                <a:cs typeface="等线" panose="02010600030101010101" charset="-122"/>
              </a:rPr>
              <a:t>弱、</a:t>
            </a:r>
            <a:r>
              <a:rPr lang="en-US" sz="2400" b="1">
                <a:latin typeface="等线" panose="02010600030101010101" charset="-122"/>
                <a:ea typeface="等线" panose="02010600030101010101" charset="-122"/>
                <a:cs typeface="等线" panose="02010600030101010101" charset="-122"/>
              </a:rPr>
              <a:t>④</a:t>
            </a:r>
            <a:r>
              <a:rPr lang="zh-CN" sz="2400" b="1">
                <a:latin typeface="等线" panose="02010600030101010101" charset="-122"/>
                <a:ea typeface="等线" panose="02010600030101010101" charset="-122"/>
                <a:cs typeface="等线" panose="02010600030101010101" charset="-122"/>
              </a:rPr>
              <a:t>弱</a:t>
            </a:r>
            <a:r>
              <a:rPr lang="en-US" sz="2400" b="1">
                <a:latin typeface="等线" panose="02010600030101010101" charset="-122"/>
                <a:ea typeface="等线" panose="02010600030101010101" charset="-122"/>
                <a:cs typeface="等线" panose="02010600030101010101" charset="-122"/>
              </a:rPr>
              <a:t>	D</a:t>
            </a:r>
            <a:r>
              <a:rPr lang="zh-CN" sz="2400" b="1">
                <a:latin typeface="等线" panose="02010600030101010101" charset="-122"/>
                <a:ea typeface="等线" panose="02010600030101010101" charset="-122"/>
                <a:cs typeface="等线" panose="02010600030101010101" charset="-122"/>
              </a:rPr>
              <a:t>．</a:t>
            </a:r>
            <a:r>
              <a:rPr lang="en-US" sz="2400" b="1">
                <a:latin typeface="等线" panose="02010600030101010101" charset="-122"/>
                <a:ea typeface="等线" panose="02010600030101010101" charset="-122"/>
                <a:cs typeface="等线" panose="02010600030101010101" charset="-122"/>
              </a:rPr>
              <a:t>①</a:t>
            </a:r>
            <a:r>
              <a:rPr lang="zh-CN" sz="2400" b="1">
                <a:latin typeface="等线" panose="02010600030101010101" charset="-122"/>
                <a:ea typeface="等线" panose="02010600030101010101" charset="-122"/>
                <a:cs typeface="等线" panose="02010600030101010101" charset="-122"/>
              </a:rPr>
              <a:t>弱、</a:t>
            </a:r>
            <a:r>
              <a:rPr lang="en-US" sz="2400" b="1">
                <a:latin typeface="等线" panose="02010600030101010101" charset="-122"/>
                <a:ea typeface="等线" panose="02010600030101010101" charset="-122"/>
                <a:cs typeface="等线" panose="02010600030101010101" charset="-122"/>
              </a:rPr>
              <a:t>④</a:t>
            </a:r>
            <a:r>
              <a:rPr lang="zh-CN" sz="2400" b="1">
                <a:latin typeface="等线" panose="02010600030101010101" charset="-122"/>
                <a:ea typeface="等线" panose="02010600030101010101" charset="-122"/>
                <a:cs typeface="等线" panose="02010600030101010101" charset="-122"/>
              </a:rPr>
              <a:t>强</a:t>
            </a:r>
            <a:endParaRPr lang="en-US" sz="2400" b="1">
              <a:solidFill>
                <a:srgbClr val="0000FF"/>
              </a:solidFill>
              <a:latin typeface="等线" panose="02010600030101010101" charset="-122"/>
              <a:ea typeface="等线" panose="02010600030101010101" charset="-122"/>
              <a:cs typeface="等线" panose="02010600030101010101" charset="-122"/>
            </a:endParaRPr>
          </a:p>
          <a:p>
            <a:endParaRPr lang="zh-CN" altLang="en-US" sz="2400">
              <a:latin typeface="等线" panose="02010600030101010101" charset="-122"/>
              <a:ea typeface="等线" panose="02010600030101010101" charset="-122"/>
              <a:cs typeface="等线" panose="02010600030101010101" charset="-122"/>
            </a:endParaRPr>
          </a:p>
        </p:txBody>
      </p:sp>
      <p:sp>
        <p:nvSpPr>
          <p:cNvPr id="5" name="文本框 4"/>
          <p:cNvSpPr txBox="1"/>
          <p:nvPr/>
        </p:nvSpPr>
        <p:spPr>
          <a:xfrm>
            <a:off x="479425" y="3859530"/>
            <a:ext cx="11176635" cy="1814830"/>
          </a:xfrm>
          <a:prstGeom prst="rect">
            <a:avLst/>
          </a:prstGeom>
          <a:noFill/>
        </p:spPr>
        <p:txBody>
          <a:bodyPr wrap="square" rtlCol="0" anchor="t">
            <a:spAutoFit/>
          </a:bodyPr>
          <a:lstStyle/>
          <a:p>
            <a:pPr indent="356870"/>
            <a:r>
              <a:rPr lang="en-US" sz="2800" b="1">
                <a:solidFill>
                  <a:srgbClr val="0000FF"/>
                </a:solidFill>
                <a:latin typeface="等线" panose="02010600030101010101" charset="-122"/>
                <a:ea typeface="等线" panose="02010600030101010101" charset="-122"/>
                <a:cs typeface="等线" panose="02010600030101010101" charset="-122"/>
                <a:sym typeface="+mn-ea"/>
              </a:rPr>
              <a:t>[</a:t>
            </a:r>
            <a:r>
              <a:rPr lang="zh-CN" sz="2800" b="1">
                <a:solidFill>
                  <a:srgbClr val="0000FF"/>
                </a:solidFill>
                <a:latin typeface="等线" panose="02010600030101010101" charset="-122"/>
                <a:ea typeface="等线" panose="02010600030101010101" charset="-122"/>
                <a:cs typeface="等线" panose="02010600030101010101" charset="-122"/>
                <a:sym typeface="+mn-ea"/>
              </a:rPr>
              <a:t>解析</a:t>
            </a:r>
            <a:r>
              <a:rPr lang="en-US" sz="2800" b="1">
                <a:solidFill>
                  <a:srgbClr val="0000FF"/>
                </a:solidFill>
                <a:latin typeface="等线" panose="02010600030101010101" charset="-122"/>
                <a:ea typeface="等线" panose="02010600030101010101" charset="-122"/>
                <a:cs typeface="等线" panose="02010600030101010101" charset="-122"/>
                <a:sym typeface="+mn-ea"/>
              </a:rPr>
              <a:t>]</a:t>
            </a:r>
            <a:r>
              <a:rPr lang="zh-CN" sz="2800" b="1">
                <a:solidFill>
                  <a:srgbClr val="0000FF"/>
                </a:solidFill>
                <a:latin typeface="等线" panose="02010600030101010101" charset="-122"/>
                <a:ea typeface="等线" panose="02010600030101010101" charset="-122"/>
                <a:cs typeface="等线" panose="02010600030101010101" charset="-122"/>
                <a:sym typeface="+mn-ea"/>
              </a:rPr>
              <a:t>　</a:t>
            </a:r>
            <a:r>
              <a:rPr lang="zh-CN" sz="2800" b="1">
                <a:latin typeface="等线" panose="02010600030101010101" charset="-122"/>
                <a:ea typeface="等线" panose="02010600030101010101" charset="-122"/>
                <a:cs typeface="等线" panose="02010600030101010101" charset="-122"/>
                <a:sym typeface="+mn-ea"/>
              </a:rPr>
              <a:t>图中</a:t>
            </a:r>
            <a:r>
              <a:rPr lang="en-US" sz="2800" b="1">
                <a:latin typeface="等线" panose="02010600030101010101" charset="-122"/>
                <a:ea typeface="等线" panose="02010600030101010101" charset="-122"/>
                <a:cs typeface="等线" panose="02010600030101010101" charset="-122"/>
                <a:sym typeface="+mn-ea"/>
              </a:rPr>
              <a:t>①</a:t>
            </a:r>
            <a:r>
              <a:rPr lang="zh-CN" sz="2800" b="1">
                <a:latin typeface="等线" panose="02010600030101010101" charset="-122"/>
                <a:ea typeface="等线" panose="02010600030101010101" charset="-122"/>
                <a:cs typeface="等线" panose="02010600030101010101" charset="-122"/>
                <a:sym typeface="+mn-ea"/>
              </a:rPr>
              <a:t>为太阳辐射，</a:t>
            </a:r>
            <a:r>
              <a:rPr lang="en-US" sz="2800" b="1">
                <a:latin typeface="等线" panose="02010600030101010101" charset="-122"/>
                <a:ea typeface="等线" panose="02010600030101010101" charset="-122"/>
                <a:cs typeface="等线" panose="02010600030101010101" charset="-122"/>
                <a:sym typeface="+mn-ea"/>
              </a:rPr>
              <a:t>②</a:t>
            </a:r>
            <a:r>
              <a:rPr lang="zh-CN" sz="2800" b="1">
                <a:latin typeface="等线" panose="02010600030101010101" charset="-122"/>
                <a:ea typeface="等线" panose="02010600030101010101" charset="-122"/>
                <a:cs typeface="等线" panose="02010600030101010101" charset="-122"/>
                <a:sym typeface="+mn-ea"/>
              </a:rPr>
              <a:t>为地面辐射，</a:t>
            </a:r>
            <a:r>
              <a:rPr lang="en-US" sz="2800" b="1">
                <a:latin typeface="等线" panose="02010600030101010101" charset="-122"/>
                <a:ea typeface="等线" panose="02010600030101010101" charset="-122"/>
                <a:cs typeface="等线" panose="02010600030101010101" charset="-122"/>
                <a:sym typeface="+mn-ea"/>
              </a:rPr>
              <a:t>③</a:t>
            </a:r>
            <a:r>
              <a:rPr lang="zh-CN" sz="2800" b="1">
                <a:latin typeface="等线" panose="02010600030101010101" charset="-122"/>
                <a:ea typeface="等线" panose="02010600030101010101" charset="-122"/>
                <a:cs typeface="等线" panose="02010600030101010101" charset="-122"/>
                <a:sym typeface="+mn-ea"/>
              </a:rPr>
              <a:t>为大气逆辐射，</a:t>
            </a:r>
            <a:r>
              <a:rPr lang="en-US" sz="2800" b="1">
                <a:latin typeface="等线" panose="02010600030101010101" charset="-122"/>
                <a:ea typeface="等线" panose="02010600030101010101" charset="-122"/>
                <a:cs typeface="等线" panose="02010600030101010101" charset="-122"/>
                <a:sym typeface="+mn-ea"/>
              </a:rPr>
              <a:t>④</a:t>
            </a:r>
            <a:r>
              <a:rPr lang="zh-CN" sz="2800" b="1">
                <a:latin typeface="等线" panose="02010600030101010101" charset="-122"/>
                <a:ea typeface="等线" panose="02010600030101010101" charset="-122"/>
                <a:cs typeface="等线" panose="02010600030101010101" charset="-122"/>
                <a:sym typeface="+mn-ea"/>
              </a:rPr>
              <a:t>为大气辐射。霜、露发生在晴朗的傍晚与夜晚，且昼夜温差较大。</a:t>
            </a:r>
            <a:r>
              <a:rPr lang="en-US" sz="2800" b="1">
                <a:latin typeface="等线" panose="02010600030101010101" charset="-122"/>
                <a:ea typeface="等线" panose="02010600030101010101" charset="-122"/>
                <a:cs typeface="等线" panose="02010600030101010101" charset="-122"/>
                <a:sym typeface="+mn-ea"/>
              </a:rPr>
              <a:t>“</a:t>
            </a:r>
            <a:r>
              <a:rPr lang="zh-CN" sz="2800" b="1">
                <a:latin typeface="等线" panose="02010600030101010101" charset="-122"/>
                <a:ea typeface="等线" panose="02010600030101010101" charset="-122"/>
                <a:cs typeface="等线" panose="02010600030101010101" charset="-122"/>
                <a:sym typeface="+mn-ea"/>
              </a:rPr>
              <a:t>晴朗</a:t>
            </a:r>
            <a:r>
              <a:rPr lang="en-US" sz="2800" b="1">
                <a:latin typeface="等线" panose="02010600030101010101" charset="-122"/>
                <a:ea typeface="等线" panose="02010600030101010101" charset="-122"/>
                <a:cs typeface="等线" panose="02010600030101010101" charset="-122"/>
                <a:sym typeface="+mn-ea"/>
              </a:rPr>
              <a:t>”</a:t>
            </a:r>
            <a:r>
              <a:rPr lang="zh-CN" sz="2800" b="1">
                <a:latin typeface="等线" panose="02010600030101010101" charset="-122"/>
                <a:ea typeface="等线" panose="02010600030101010101" charset="-122"/>
                <a:cs typeface="等线" panose="02010600030101010101" charset="-122"/>
                <a:sym typeface="+mn-ea"/>
              </a:rPr>
              <a:t>说明太阳辐射</a:t>
            </a:r>
            <a:r>
              <a:rPr lang="en-US" sz="2800" b="1">
                <a:latin typeface="等线" panose="02010600030101010101" charset="-122"/>
                <a:ea typeface="等线" panose="02010600030101010101" charset="-122"/>
                <a:cs typeface="等线" panose="02010600030101010101" charset="-122"/>
                <a:sym typeface="+mn-ea"/>
              </a:rPr>
              <a:t>(①)</a:t>
            </a:r>
            <a:r>
              <a:rPr lang="zh-CN" sz="2800" b="1">
                <a:latin typeface="等线" panose="02010600030101010101" charset="-122"/>
                <a:ea typeface="等线" panose="02010600030101010101" charset="-122"/>
                <a:cs typeface="等线" panose="02010600030101010101" charset="-122"/>
                <a:sym typeface="+mn-ea"/>
              </a:rPr>
              <a:t>较强；</a:t>
            </a:r>
            <a:r>
              <a:rPr lang="en-US" sz="2800" b="1">
                <a:latin typeface="等线" panose="02010600030101010101" charset="-122"/>
                <a:ea typeface="等线" panose="02010600030101010101" charset="-122"/>
                <a:cs typeface="等线" panose="02010600030101010101" charset="-122"/>
                <a:sym typeface="+mn-ea"/>
              </a:rPr>
              <a:t>“</a:t>
            </a:r>
            <a:r>
              <a:rPr lang="zh-CN" sz="2800" b="1">
                <a:latin typeface="等线" panose="02010600030101010101" charset="-122"/>
                <a:ea typeface="等线" panose="02010600030101010101" charset="-122"/>
                <a:cs typeface="等线" panose="02010600030101010101" charset="-122"/>
                <a:sym typeface="+mn-ea"/>
              </a:rPr>
              <a:t>昼夜温差大</a:t>
            </a:r>
            <a:r>
              <a:rPr lang="en-US" sz="2800" b="1">
                <a:latin typeface="等线" panose="02010600030101010101" charset="-122"/>
                <a:ea typeface="等线" panose="02010600030101010101" charset="-122"/>
                <a:cs typeface="等线" panose="02010600030101010101" charset="-122"/>
                <a:sym typeface="+mn-ea"/>
              </a:rPr>
              <a:t>”</a:t>
            </a:r>
            <a:r>
              <a:rPr lang="zh-CN" sz="2800" b="1">
                <a:latin typeface="等线" panose="02010600030101010101" charset="-122"/>
                <a:ea typeface="等线" panose="02010600030101010101" charset="-122"/>
                <a:cs typeface="等线" panose="02010600030101010101" charset="-122"/>
                <a:sym typeface="+mn-ea"/>
              </a:rPr>
              <a:t>意味着大气保温作用弱，即大气逆辐射</a:t>
            </a:r>
            <a:r>
              <a:rPr lang="en-US" sz="2800" b="1">
                <a:latin typeface="等线" panose="02010600030101010101" charset="-122"/>
                <a:ea typeface="等线" panose="02010600030101010101" charset="-122"/>
                <a:cs typeface="等线" panose="02010600030101010101" charset="-122"/>
                <a:sym typeface="+mn-ea"/>
              </a:rPr>
              <a:t>(③)</a:t>
            </a:r>
            <a:r>
              <a:rPr lang="zh-CN" sz="2800" b="1">
                <a:latin typeface="等线" panose="02010600030101010101" charset="-122"/>
                <a:ea typeface="等线" panose="02010600030101010101" charset="-122"/>
                <a:cs typeface="等线" panose="02010600030101010101" charset="-122"/>
                <a:sym typeface="+mn-ea"/>
              </a:rPr>
              <a:t>弱，大气辐射</a:t>
            </a:r>
            <a:r>
              <a:rPr lang="en-US" sz="2800" b="1">
                <a:latin typeface="等线" panose="02010600030101010101" charset="-122"/>
                <a:ea typeface="等线" panose="02010600030101010101" charset="-122"/>
                <a:cs typeface="等线" panose="02010600030101010101" charset="-122"/>
                <a:sym typeface="+mn-ea"/>
              </a:rPr>
              <a:t>(④)</a:t>
            </a:r>
            <a:r>
              <a:rPr lang="zh-CN" sz="2800" b="1">
                <a:latin typeface="等线" panose="02010600030101010101" charset="-122"/>
                <a:ea typeface="等线" panose="02010600030101010101" charset="-122"/>
                <a:cs typeface="等线" panose="02010600030101010101" charset="-122"/>
                <a:sym typeface="+mn-ea"/>
              </a:rPr>
              <a:t>强。故选</a:t>
            </a:r>
            <a:r>
              <a:rPr lang="en-US" sz="2800" b="1">
                <a:latin typeface="等线" panose="02010600030101010101" charset="-122"/>
                <a:ea typeface="等线" panose="02010600030101010101" charset="-122"/>
                <a:cs typeface="等线" panose="02010600030101010101" charset="-122"/>
                <a:sym typeface="+mn-ea"/>
              </a:rPr>
              <a:t>B</a:t>
            </a:r>
            <a:r>
              <a:rPr lang="zh-CN" sz="2800" b="1">
                <a:latin typeface="等线" panose="02010600030101010101" charset="-122"/>
                <a:ea typeface="等线" panose="02010600030101010101" charset="-122"/>
                <a:cs typeface="等线" panose="02010600030101010101" charset="-122"/>
                <a:sym typeface="+mn-ea"/>
              </a:rPr>
              <a:t>。</a:t>
            </a:r>
            <a:endParaRPr lang="zh-CN" altLang="en-US" sz="2800" smtClean="0">
              <a:solidFill>
                <a:srgbClr val="FF0000"/>
              </a:solidFill>
              <a:latin typeface="楷体_GB2312" pitchFamily="49" charset="-122"/>
              <a:ea typeface="楷体_GB2312" pitchFamily="49" charset="-122"/>
            </a:endParaRPr>
          </a:p>
        </p:txBody>
      </p:sp>
      <p:sp>
        <p:nvSpPr>
          <p:cNvPr id="6" name="文本框 5"/>
          <p:cNvSpPr txBox="1"/>
          <p:nvPr/>
        </p:nvSpPr>
        <p:spPr>
          <a:xfrm>
            <a:off x="7247255" y="836930"/>
            <a:ext cx="397510" cy="521970"/>
          </a:xfrm>
          <a:prstGeom prst="rect">
            <a:avLst/>
          </a:prstGeom>
          <a:noFill/>
        </p:spPr>
        <p:txBody>
          <a:bodyPr wrap="none" rtlCol="0" anchor="t">
            <a:spAutoFit/>
          </a:bodyPr>
          <a:lstStyle/>
          <a:p>
            <a:r>
              <a:rPr lang="en-US" sz="2800" b="1">
                <a:solidFill>
                  <a:srgbClr val="FF0000"/>
                </a:solidFill>
                <a:latin typeface="等线" panose="02010600030101010101" charset="-122"/>
                <a:ea typeface="等线" panose="02010600030101010101" charset="-122"/>
                <a:cs typeface="等线" panose="02010600030101010101" charset="-122"/>
                <a:sym typeface="+mn-ea"/>
              </a:rPr>
              <a:t>B</a:t>
            </a:r>
            <a:endParaRPr lang="en-US" altLang="en-US" sz="2800" b="1" smtClean="0">
              <a:solidFill>
                <a:srgbClr val="FF0000"/>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46735" y="717550"/>
            <a:ext cx="11170285" cy="1296670"/>
          </a:xfrm>
        </p:spPr>
        <p:txBody>
          <a:bodyPr wrap="square"/>
          <a:lstStyle/>
          <a:p>
            <a:pPr indent="0" algn="l" fontAlgn="auto">
              <a:tabLst>
                <a:tab pos="5648325" algn="l"/>
                <a:tab pos="10046970" algn="l"/>
                <a:tab pos="5600700" algn="l"/>
                <a:tab pos="9715500" algn="l"/>
              </a:tabLst>
            </a:pPr>
            <a:r>
              <a:rPr lang="zh-CN" altLang="zh-CN" kern="100" dirty="0">
                <a:ea typeface="黑体" panose="02010609060101010101" pitchFamily="2" charset="-122"/>
                <a:cs typeface="Times New Roman" panose="02020603050405020304"/>
              </a:rPr>
              <a:t>三</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等温线弯曲及闭合成因分析</a:t>
            </a:r>
            <a:endParaRPr lang="zh-CN" altLang="zh-CN" sz="1050" kern="100" dirty="0">
              <a:latin typeface="宋体" panose="02010600030101010101" pitchFamily="2" charset="-122"/>
              <a:cs typeface="Courier New" panose="02070309020205020404"/>
            </a:endParaRPr>
          </a:p>
          <a:p>
            <a:pPr indent="0" algn="l" fontAlgn="auto">
              <a:tabLst>
                <a:tab pos="5648325" algn="l"/>
                <a:tab pos="10046970" algn="l"/>
                <a:tab pos="5600700" algn="l"/>
                <a:tab pos="9715500" algn="l"/>
              </a:tabLst>
            </a:pPr>
            <a:r>
              <a:rPr lang="en-US" altLang="zh-CN" kern="100" dirty="0">
                <a:ea typeface="黑体" panose="02010609060101010101" pitchFamily="2" charset="-122"/>
                <a:cs typeface="Courier New" panose="02070309020205020404"/>
              </a:rPr>
              <a:t>1</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等温线弯曲的成因分析</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custDataLst>
              <p:tags r:id="rId1"/>
            </p:custDataLst>
          </p:nvPr>
        </p:nvGraphicFramePr>
        <p:xfrm>
          <a:off x="622598" y="1977212"/>
          <a:ext cx="10971212" cy="3586307"/>
        </p:xfrm>
        <a:graphic>
          <a:graphicData uri="http://schemas.openxmlformats.org/drawingml/2006/table">
            <a:tbl>
              <a:tblPr/>
              <a:tblGrid>
                <a:gridCol w="3685406"/>
                <a:gridCol w="7285806"/>
              </a:tblGrid>
              <a:tr h="1023620">
                <a:tc>
                  <a:txBody>
                    <a:bodyPr/>
                    <a:lstStyle/>
                    <a:p>
                      <a:pPr algn="l">
                        <a:lnSpc>
                          <a:spcPct val="120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陆地上一般考虑山脉或谷地</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等温线穿过山地时一般向气温高的方向凸出，穿过谷地时，一般向气温低的方向凸出</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923">
                <a:tc>
                  <a:txBody>
                    <a:bodyPr/>
                    <a:lstStyle/>
                    <a:p>
                      <a:pPr algn="ctr">
                        <a:lnSpc>
                          <a:spcPct val="120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海洋上一般考虑洋流</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等温线凸出方向与洋流流向相同</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224">
                <a:tc>
                  <a:txBody>
                    <a:bodyPr/>
                    <a:lstStyle/>
                    <a:p>
                      <a:pPr algn="l">
                        <a:lnSpc>
                          <a:spcPct val="12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等温线的弯曲还可能与海陆分布有关</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1</a:t>
                      </a:r>
                      <a:r>
                        <a:rPr lang="zh-CN" sz="2800" b="1" kern="100" dirty="0">
                          <a:effectLst/>
                          <a:latin typeface="Times New Roman" panose="02020603050405020304"/>
                          <a:ea typeface="Times New Roman" panose="02020603050405020304"/>
                          <a:cs typeface="Times New Roman" panose="02020603050405020304"/>
                        </a:rPr>
                        <a:t>月份同纬度的陆地等温线向南凸，海洋上向北凸；</a:t>
                      </a:r>
                      <a:r>
                        <a:rPr lang="en-US" sz="2800" b="1" kern="100" dirty="0">
                          <a:effectLst/>
                          <a:latin typeface="Times New Roman" panose="02020603050405020304"/>
                          <a:ea typeface="Times New Roman" panose="02020603050405020304"/>
                          <a:cs typeface="Courier New" panose="02070309020205020404"/>
                        </a:rPr>
                        <a:t>7</a:t>
                      </a:r>
                      <a:r>
                        <a:rPr lang="zh-CN" sz="2800" b="1" kern="100" dirty="0">
                          <a:effectLst/>
                          <a:latin typeface="Times New Roman" panose="02020603050405020304"/>
                          <a:ea typeface="Times New Roman" panose="02020603050405020304"/>
                          <a:cs typeface="Times New Roman" panose="02020603050405020304"/>
                        </a:rPr>
                        <a:t>月份，同纬度的陆地上等温线向北凸，海洋上向南凸</a:t>
                      </a:r>
                      <a:r>
                        <a:rPr lang="en-US" sz="2800" b="1" kern="100" dirty="0">
                          <a:effectLst/>
                          <a:latin typeface="Times New Roman" panose="02020603050405020304"/>
                          <a:ea typeface="Times New Roman" panose="02020603050405020304"/>
                          <a:cs typeface="Courier New" panose="02070309020205020404"/>
                        </a:rPr>
                        <a:t>(</a:t>
                      </a:r>
                      <a:r>
                        <a:rPr lang="zh-CN" sz="2800" b="1" kern="100" dirty="0">
                          <a:effectLst/>
                          <a:latin typeface="Times New Roman" panose="02020603050405020304"/>
                          <a:ea typeface="Times New Roman" panose="02020603050405020304"/>
                          <a:cs typeface="Times New Roman" panose="02020603050405020304"/>
                        </a:rPr>
                        <a:t>即</a:t>
                      </a:r>
                      <a:r>
                        <a:rPr lang="en-US" sz="2800" b="1" kern="100" dirty="0">
                          <a:effectLst/>
                          <a:latin typeface="宋体" panose="02010600030101010101" pitchFamily="2" charset="-122"/>
                          <a:ea typeface="Times New Roman" panose="02020603050405020304"/>
                          <a:cs typeface="Times New Roman" panose="02020603050405020304"/>
                        </a:rPr>
                        <a:t>“</a:t>
                      </a:r>
                      <a:r>
                        <a:rPr lang="zh-CN" sz="2800" b="1" kern="100" dirty="0">
                          <a:effectLst/>
                          <a:latin typeface="Times New Roman" panose="02020603050405020304"/>
                          <a:ea typeface="Times New Roman" panose="02020603050405020304"/>
                          <a:cs typeface="Times New Roman" panose="02020603050405020304"/>
                        </a:rPr>
                        <a:t>一陆南，七陆北；一海北，七海南</a:t>
                      </a:r>
                      <a:r>
                        <a:rPr lang="en-US" sz="2800" b="1" kern="100" dirty="0">
                          <a:effectLst/>
                          <a:latin typeface="宋体" panose="02010600030101010101" pitchFamily="2" charset="-122"/>
                          <a:ea typeface="Times New Roman" panose="02020603050405020304"/>
                          <a:cs typeface="Times New Roman" panose="02020603050405020304"/>
                        </a:rPr>
                        <a:t>”</a:t>
                      </a:r>
                      <a:r>
                        <a:rPr lang="en-US" sz="2800" b="1" kern="100" dirty="0">
                          <a:effectLst/>
                          <a:latin typeface="Times New Roman" panose="02020603050405020304"/>
                          <a:ea typeface="Times New Roman" panose="02020603050405020304"/>
                          <a:cs typeface="Courier New" panose="02070309020205020404"/>
                        </a:rPr>
                        <a:t>)</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21665" y="765810"/>
            <a:ext cx="10872470" cy="521970"/>
          </a:xfrm>
        </p:spPr>
        <p:txBody>
          <a:bodyPr wrap="square"/>
          <a:lstStyle/>
          <a:p>
            <a:pPr indent="0" algn="l" fontAlgn="auto">
              <a:lnSpc>
                <a:spcPct val="100000"/>
              </a:lnSpc>
              <a:tabLst>
                <a:tab pos="5600700" algn="l"/>
                <a:tab pos="9715500" algn="l"/>
              </a:tabLst>
            </a:pPr>
            <a:r>
              <a:rPr lang="en-US" altLang="zh-CN" kern="100" dirty="0">
                <a:ea typeface="黑体" panose="02010609060101010101" pitchFamily="2" charset="-122"/>
                <a:cs typeface="Courier New" panose="02070309020205020404"/>
              </a:rPr>
              <a:t>2.</a:t>
            </a:r>
            <a:r>
              <a:rPr lang="zh-CN" altLang="zh-CN" kern="100" dirty="0">
                <a:ea typeface="黑体" panose="02010609060101010101" pitchFamily="2" charset="-122"/>
                <a:cs typeface="Times New Roman" panose="02020603050405020304"/>
              </a:rPr>
              <a:t>等温线闭合的成因分析</a:t>
            </a:r>
            <a:r>
              <a:rPr lang="en-US" altLang="zh-CN" kern="100" dirty="0">
                <a:ea typeface="黑体" panose="02010609060101010101" pitchFamily="2" charset="-122"/>
                <a:cs typeface="Courier New" panose="02070309020205020404"/>
              </a:rPr>
              <a:t>(</a:t>
            </a:r>
            <a:r>
              <a:rPr lang="zh-CN" altLang="zh-CN" kern="100" dirty="0">
                <a:ea typeface="黑体" panose="02010609060101010101" pitchFamily="2" charset="-122"/>
                <a:cs typeface="Times New Roman" panose="02020603050405020304"/>
              </a:rPr>
              <a:t>高</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低温中心</a:t>
            </a:r>
            <a:r>
              <a:rPr lang="en-US" altLang="zh-CN" kern="100" dirty="0">
                <a:ea typeface="黑体" panose="02010609060101010101" pitchFamily="2"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custDataLst>
              <p:tags r:id="rId1"/>
            </p:custDataLst>
          </p:nvPr>
        </p:nvGraphicFramePr>
        <p:xfrm>
          <a:off x="609600" y="1436846"/>
          <a:ext cx="10971213" cy="2987040"/>
        </p:xfrm>
        <a:graphic>
          <a:graphicData uri="http://schemas.openxmlformats.org/drawingml/2006/table">
            <a:tbl>
              <a:tblPr/>
              <a:tblGrid>
                <a:gridCol w="2852515"/>
                <a:gridCol w="8118698"/>
              </a:tblGrid>
              <a:tr h="1193800">
                <a:tc>
                  <a:txBody>
                    <a:bodyPr/>
                    <a:lstStyle/>
                    <a:p>
                      <a:pPr algn="ctr">
                        <a:lnSpc>
                          <a:spcPct val="14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高温中心</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一般地势较低的盆地往往成为高温中心；城市也往往是高温中心</a:t>
                      </a:r>
                      <a:r>
                        <a:rPr lang="en-US" sz="2800" b="1" kern="100">
                          <a:effectLst/>
                          <a:latin typeface="Times New Roman" panose="02020603050405020304"/>
                          <a:ea typeface="Times New Roman" panose="02020603050405020304"/>
                          <a:cs typeface="Courier New" panose="02070309020205020404"/>
                        </a:rPr>
                        <a:t>(</a:t>
                      </a:r>
                      <a:r>
                        <a:rPr lang="zh-CN" sz="2800" b="1" kern="100">
                          <a:effectLst/>
                          <a:latin typeface="Times New Roman" panose="02020603050405020304"/>
                          <a:ea typeface="Times New Roman" panose="02020603050405020304"/>
                          <a:cs typeface="Times New Roman" panose="02020603050405020304"/>
                        </a:rPr>
                        <a:t>热岛效应</a:t>
                      </a:r>
                      <a:r>
                        <a:rPr lang="en-US" sz="2800" b="1" kern="100">
                          <a:effectLst/>
                          <a:latin typeface="Times New Roman" panose="02020603050405020304"/>
                          <a:ea typeface="Times New Roman" panose="02020603050405020304"/>
                          <a:cs typeface="Courier New" panose="02070309020205020404"/>
                        </a:rPr>
                        <a:t>)</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4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低温</a:t>
                      </a:r>
                      <a:endParaRPr lang="zh-CN" sz="1050" kern="100">
                        <a:effectLst/>
                        <a:latin typeface="宋体" panose="02010600030101010101" pitchFamily="2" charset="-122"/>
                        <a:ea typeface="Times New Roman" panose="02020603050405020304"/>
                        <a:cs typeface="Courier New" panose="02070309020205020404"/>
                      </a:endParaRPr>
                    </a:p>
                    <a:p>
                      <a:pPr algn="ctr">
                        <a:lnSpc>
                          <a:spcPct val="140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中心</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低温中心一般与地形有关，山地一般为低温中心；纬度较高的盆地在冬季时也往往成为低温中心，纬度较高的山脉冬季风的迎风坡也往往成为低温中心</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03224" y="1222775"/>
            <a:ext cx="11383967" cy="4965065"/>
          </a:xfrm>
        </p:spPr>
        <p:txBody>
          <a:bodyPr/>
          <a:lstStyle/>
          <a:p>
            <a:pPr indent="0" algn="l" fontAlgn="auto">
              <a:lnSpc>
                <a:spcPct val="120000"/>
              </a:lnSpc>
              <a:tabLst>
                <a:tab pos="5648325" algn="l"/>
                <a:tab pos="10046970" algn="l"/>
                <a:tab pos="5600700" algn="l"/>
                <a:tab pos="9715500" algn="l"/>
              </a:tabLst>
            </a:pPr>
            <a:r>
              <a:rPr lang="zh-CN" altLang="zh-CN" sz="2400" kern="100" dirty="0">
                <a:latin typeface="宋体" panose="02010600030101010101" pitchFamily="2" charset="-122"/>
                <a:ea typeface="Times New Roman" panose="02020603050405020304"/>
                <a:cs typeface="Courier New" panose="02070309020205020404"/>
              </a:rPr>
              <a:t> </a:t>
            </a:r>
            <a:r>
              <a:rPr lang="en-US" altLang="zh-CN" sz="2400" kern="100" dirty="0">
                <a:latin typeface="宋体" panose="02010600030101010101" pitchFamily="2" charset="-122"/>
                <a:ea typeface="Times New Roman" panose="02020603050405020304"/>
                <a:cs typeface="Courier New" panose="02070309020205020404"/>
              </a:rPr>
              <a:t>(2021·</a:t>
            </a:r>
            <a:r>
              <a:rPr lang="zh-CN" altLang="zh-CN" sz="2400" kern="100" dirty="0">
                <a:ea typeface="黑体" panose="02010609060101010101" pitchFamily="2" charset="-122"/>
                <a:cs typeface="Times New Roman" panose="02020603050405020304"/>
              </a:rPr>
              <a:t>广东高考</a:t>
            </a:r>
            <a:r>
              <a:rPr lang="en-US" altLang="zh-CN" sz="2400" kern="100" dirty="0">
                <a:ea typeface="黑体" panose="02010609060101010101" pitchFamily="2" charset="-122"/>
                <a:cs typeface="Courier New" panose="02070309020205020404"/>
              </a:rPr>
              <a:t>)</a:t>
            </a:r>
            <a:r>
              <a:rPr lang="zh-CN" altLang="zh-CN" sz="2400" kern="100" dirty="0">
                <a:ea typeface="楷体_GB2312"/>
                <a:cs typeface="Times New Roman" panose="02020603050405020304"/>
              </a:rPr>
              <a:t>辐射逆温是低层大气因地面强烈辐射冷却导致气温随高度增加而升高的现象</a:t>
            </a:r>
            <a:r>
              <a:rPr lang="zh-CN" altLang="zh-CN" sz="2400" kern="100" dirty="0">
                <a:cs typeface="Times New Roman" panose="02020603050405020304"/>
              </a:rPr>
              <a:t>。</a:t>
            </a:r>
            <a:r>
              <a:rPr lang="zh-CN" altLang="zh-CN" sz="2400" kern="100" dirty="0">
                <a:ea typeface="楷体_GB2312"/>
                <a:cs typeface="Times New Roman" panose="02020603050405020304"/>
              </a:rPr>
              <a:t>黄河源地区位于青藏高原腹地</a:t>
            </a:r>
            <a:r>
              <a:rPr lang="zh-CN" altLang="zh-CN" sz="2400" kern="100" dirty="0">
                <a:cs typeface="Times New Roman" panose="02020603050405020304"/>
              </a:rPr>
              <a:t>，</a:t>
            </a:r>
            <a:r>
              <a:rPr lang="zh-CN" altLang="zh-CN" sz="2400" kern="100" dirty="0">
                <a:ea typeface="楷体_GB2312"/>
                <a:cs typeface="Times New Roman" panose="02020603050405020304"/>
              </a:rPr>
              <a:t>平均海拔</a:t>
            </a:r>
            <a:r>
              <a:rPr lang="en-US" altLang="zh-CN" sz="2400" kern="100" dirty="0">
                <a:ea typeface="楷体_GB2312"/>
                <a:cs typeface="Courier New" panose="02070309020205020404"/>
              </a:rPr>
              <a:t>4 000</a:t>
            </a:r>
            <a:r>
              <a:rPr lang="zh-CN" altLang="zh-CN" sz="2400" kern="100" dirty="0">
                <a:ea typeface="楷体_GB2312"/>
                <a:cs typeface="Times New Roman" panose="02020603050405020304"/>
              </a:rPr>
              <a:t>多米</a:t>
            </a:r>
            <a:r>
              <a:rPr lang="zh-CN" altLang="zh-CN" sz="2400" kern="100" dirty="0">
                <a:cs typeface="Times New Roman" panose="02020603050405020304"/>
              </a:rPr>
              <a:t>，</a:t>
            </a:r>
            <a:r>
              <a:rPr lang="zh-CN" altLang="zh-CN" sz="2400" kern="100" dirty="0">
                <a:ea typeface="楷体_GB2312"/>
                <a:cs typeface="Times New Roman" panose="02020603050405020304"/>
              </a:rPr>
              <a:t>冬季辐射逆温现象多发</a:t>
            </a:r>
            <a:r>
              <a:rPr lang="zh-CN" altLang="zh-CN" sz="2400" kern="100" dirty="0">
                <a:cs typeface="Times New Roman" panose="02020603050405020304"/>
              </a:rPr>
              <a:t>。据此完成</a:t>
            </a:r>
            <a:r>
              <a:rPr lang="en-US" altLang="zh-CN" sz="2400" kern="100" dirty="0">
                <a:cs typeface="Courier New" panose="02070309020205020404"/>
              </a:rPr>
              <a:t>1</a:t>
            </a:r>
            <a:r>
              <a:rPr lang="zh-CN" altLang="zh-CN" sz="2400" kern="100" dirty="0">
                <a:cs typeface="Times New Roman" panose="02020603050405020304"/>
              </a:rPr>
              <a:t>～</a:t>
            </a:r>
            <a:r>
              <a:rPr lang="en-US" altLang="zh-CN" sz="2400" kern="100" dirty="0">
                <a:cs typeface="Courier New" panose="02070309020205020404"/>
              </a:rPr>
              <a:t>3</a:t>
            </a:r>
            <a:r>
              <a:rPr lang="zh-CN" altLang="zh-CN" sz="2400" kern="100" dirty="0">
                <a:cs typeface="Times New Roman" panose="02020603050405020304"/>
              </a:rPr>
              <a:t>题。</a:t>
            </a:r>
            <a:endParaRPr lang="zh-CN" altLang="zh-CN" sz="2400" kern="100" dirty="0">
              <a:latin typeface="宋体" panose="02010600030101010101" pitchFamily="2" charset="-122"/>
              <a:cs typeface="Courier New" panose="02070309020205020404"/>
            </a:endParaRPr>
          </a:p>
          <a:p>
            <a:pPr indent="0" algn="l" fontAlgn="auto">
              <a:lnSpc>
                <a:spcPct val="120000"/>
              </a:lnSpc>
              <a:tabLst>
                <a:tab pos="5648325" algn="l"/>
                <a:tab pos="10046970" algn="l"/>
                <a:tab pos="5600700" algn="l"/>
                <a:tab pos="9715500" algn="l"/>
              </a:tabLst>
            </a:pPr>
            <a:r>
              <a:rPr lang="en-US" altLang="zh-CN" sz="2400" kern="100" dirty="0">
                <a:cs typeface="Courier New" panose="02070309020205020404"/>
              </a:rPr>
              <a:t>1</a:t>
            </a:r>
            <a:r>
              <a:rPr lang="zh-CN" altLang="zh-CN" sz="2400" kern="100" dirty="0">
                <a:cs typeface="Times New Roman" panose="02020603050405020304"/>
              </a:rPr>
              <a:t>．冬季易加强辐射逆温的地形是</a:t>
            </a:r>
            <a:r>
              <a:rPr lang="en-US" altLang="zh-CN" sz="2400" kern="100" dirty="0">
                <a:cs typeface="Courier New" panose="02070309020205020404"/>
              </a:rPr>
              <a:t>	(</a:t>
            </a:r>
            <a:r>
              <a:rPr lang="zh-CN" altLang="zh-CN" sz="2400" kern="100" dirty="0">
                <a:cs typeface="Times New Roman" panose="02020603050405020304"/>
              </a:rPr>
              <a:t>　　</a:t>
            </a:r>
            <a:r>
              <a:rPr lang="en-US" altLang="zh-CN" sz="2400" kern="100" dirty="0">
                <a:cs typeface="Courier New" panose="02070309020205020404"/>
              </a:rPr>
              <a:t>)</a:t>
            </a:r>
            <a:endParaRPr lang="zh-CN" altLang="zh-CN" sz="2400" kern="100" dirty="0">
              <a:latin typeface="宋体" panose="02010600030101010101" pitchFamily="2" charset="-122"/>
              <a:cs typeface="Courier New" panose="02070309020205020404"/>
            </a:endParaRPr>
          </a:p>
          <a:p>
            <a:pPr indent="0" algn="l" fontAlgn="auto">
              <a:lnSpc>
                <a:spcPct val="120000"/>
              </a:lnSpc>
              <a:tabLst>
                <a:tab pos="5648325" algn="l"/>
                <a:tab pos="10046970" algn="l"/>
                <a:tab pos="5600700" algn="l"/>
                <a:tab pos="9715500" algn="l"/>
              </a:tabLst>
            </a:pPr>
            <a:r>
              <a:rPr lang="en-US" altLang="zh-CN" sz="2400" kern="100" dirty="0">
                <a:cs typeface="Courier New" panose="02070309020205020404"/>
              </a:rPr>
              <a:t>A</a:t>
            </a:r>
            <a:r>
              <a:rPr lang="zh-CN" altLang="zh-CN" sz="2400" kern="100" dirty="0">
                <a:cs typeface="Times New Roman" panose="02020603050405020304"/>
              </a:rPr>
              <a:t>．山峰</a:t>
            </a:r>
            <a:r>
              <a:rPr lang="en-US" altLang="zh-CN" sz="2400" kern="100" dirty="0">
                <a:cs typeface="Courier New" panose="02070309020205020404"/>
              </a:rPr>
              <a:t>               B</a:t>
            </a:r>
            <a:r>
              <a:rPr lang="zh-CN" altLang="zh-CN" sz="2400" kern="100" dirty="0">
                <a:cs typeface="Times New Roman" panose="02020603050405020304"/>
              </a:rPr>
              <a:t>．平原</a:t>
            </a:r>
            <a:r>
              <a:rPr lang="en-US" altLang="zh-CN" sz="2400" kern="100" dirty="0">
                <a:latin typeface="宋体" panose="02010600030101010101" pitchFamily="2" charset="-122"/>
                <a:cs typeface="Courier New" panose="02070309020205020404"/>
              </a:rPr>
              <a:t>        </a:t>
            </a:r>
            <a:r>
              <a:rPr lang="en-US" altLang="zh-CN" sz="2400" kern="100" dirty="0">
                <a:cs typeface="Courier New" panose="02070309020205020404"/>
              </a:rPr>
              <a:t>C</a:t>
            </a:r>
            <a:r>
              <a:rPr lang="zh-CN" altLang="zh-CN" sz="2400" kern="100" dirty="0">
                <a:cs typeface="Times New Roman" panose="02020603050405020304"/>
              </a:rPr>
              <a:t>．谷地</a:t>
            </a:r>
            <a:r>
              <a:rPr lang="en-US" altLang="zh-CN" sz="2400" kern="100" dirty="0">
                <a:cs typeface="Courier New" panose="02070309020205020404"/>
              </a:rPr>
              <a:t>                D</a:t>
            </a:r>
            <a:r>
              <a:rPr lang="zh-CN" altLang="zh-CN" sz="2400" kern="100" dirty="0">
                <a:cs typeface="Times New Roman" panose="02020603050405020304"/>
              </a:rPr>
              <a:t>．丘陵</a:t>
            </a: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2．黄河源地区辐射逆温常出现的时间和天气状况是	(　　)</a:t>
            </a:r>
            <a:endParaRPr lang="zh-CN" altLang="zh-CN" sz="2400" kern="100" dirty="0">
              <a:ea typeface="楷体_GB2312"/>
              <a:cs typeface="Times New Roman" panose="02020603050405020304"/>
            </a:endParaRP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A．日落前后，大风呼啸	B．正午时刻，雨雪交加</a:t>
            </a:r>
            <a:endParaRPr lang="zh-CN" altLang="zh-CN" sz="2400" kern="100" dirty="0">
              <a:ea typeface="楷体_GB2312"/>
              <a:cs typeface="Times New Roman" panose="02020603050405020304"/>
            </a:endParaRP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C．午夜时分，浓云密雾	D．日出之前，晴朗无风</a:t>
            </a:r>
            <a:endParaRPr lang="zh-CN" altLang="zh-CN" sz="2400" kern="100" dirty="0">
              <a:ea typeface="楷体_GB2312"/>
              <a:cs typeface="Times New Roman" panose="02020603050405020304"/>
            </a:endParaRP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3．黄河源地区冬季辐射逆温多发是由于	(　　)</a:t>
            </a:r>
            <a:endParaRPr lang="zh-CN" altLang="zh-CN" sz="2400" kern="100" dirty="0">
              <a:ea typeface="楷体_GB2312"/>
              <a:cs typeface="Times New Roman" panose="02020603050405020304"/>
            </a:endParaRP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A．锋面气旋多	B．下沉气流盛行</a:t>
            </a:r>
            <a:endParaRPr lang="zh-CN" altLang="zh-CN" sz="2400" kern="100" dirty="0">
              <a:ea typeface="楷体_GB2312"/>
              <a:cs typeface="Times New Roman" panose="02020603050405020304"/>
            </a:endParaRPr>
          </a:p>
          <a:p>
            <a:pPr indent="0" algn="l" fontAlgn="auto">
              <a:lnSpc>
                <a:spcPct val="120000"/>
              </a:lnSpc>
              <a:buClrTx/>
              <a:buSzTx/>
              <a:buNone/>
              <a:tabLst>
                <a:tab pos="5648325" algn="l"/>
                <a:tab pos="10046970" algn="l"/>
                <a:tab pos="5600700" algn="l"/>
                <a:tab pos="9715500" algn="l"/>
              </a:tabLst>
            </a:pPr>
            <a:r>
              <a:rPr lang="zh-CN" altLang="zh-CN" sz="2400" kern="100" dirty="0">
                <a:ea typeface="楷体_GB2312"/>
                <a:cs typeface="Times New Roman" panose="02020603050405020304"/>
                <a:sym typeface="+mn-ea"/>
              </a:rPr>
              <a:t>C．准静止锋强	D．热力对流强盛</a:t>
            </a:r>
            <a:endParaRPr lang="zh-CN" altLang="zh-CN" sz="2400" kern="100" dirty="0">
              <a:ea typeface="楷体_GB2312"/>
              <a:cs typeface="Times New Roman" panose="02020603050405020304"/>
            </a:endParaRPr>
          </a:p>
        </p:txBody>
      </p:sp>
      <p:grpSp>
        <p:nvGrpSpPr>
          <p:cNvPr id="6" name="组合 5"/>
          <p:cNvGrpSpPr/>
          <p:nvPr/>
        </p:nvGrpSpPr>
        <p:grpSpPr>
          <a:xfrm>
            <a:off x="4677906" y="734869"/>
            <a:ext cx="2709845" cy="534650"/>
            <a:chOff x="4677906" y="943010"/>
            <a:chExt cx="2709845" cy="534650"/>
          </a:xfrm>
        </p:grpSpPr>
        <p:sp>
          <p:nvSpPr>
            <p:cNvPr id="7" name="Rectangle 3"/>
            <p:cNvSpPr>
              <a:spLocks noChangeArrowheads="1"/>
            </p:cNvSpPr>
            <p:nvPr/>
          </p:nvSpPr>
          <p:spPr bwMode="auto">
            <a:xfrm>
              <a:off x="4677906"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541368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9" name="Rectangle 3"/>
            <p:cNvSpPr>
              <a:spLocks noChangeArrowheads="1"/>
            </p:cNvSpPr>
            <p:nvPr/>
          </p:nvSpPr>
          <p:spPr bwMode="auto">
            <a:xfrm>
              <a:off x="613376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Rectangle 3"/>
            <p:cNvSpPr>
              <a:spLocks noChangeArrowheads="1"/>
            </p:cNvSpPr>
            <p:nvPr/>
          </p:nvSpPr>
          <p:spPr bwMode="auto">
            <a:xfrm>
              <a:off x="684241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Rectangle 3"/>
            <p:cNvSpPr>
              <a:spLocks noChangeArrowheads="1"/>
            </p:cNvSpPr>
            <p:nvPr/>
          </p:nvSpPr>
          <p:spPr bwMode="auto">
            <a:xfrm>
              <a:off x="4682155" y="954440"/>
              <a:ext cx="2698175"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fontAlgn="base">
                <a:spcBef>
                  <a:spcPct val="0"/>
                </a:spcBef>
                <a:spcAft>
                  <a:spcPct val="0"/>
                </a:spcAft>
              </a:pPr>
              <a:r>
                <a:rPr lang="zh-CN" altLang="en-US" sz="2800" dirty="0" smtClean="0">
                  <a:latin typeface="方正美黑_GBK" pitchFamily="65" charset="-122"/>
                  <a:ea typeface="方正美黑_GBK" pitchFamily="65" charset="-122"/>
                </a:rPr>
                <a:t>体</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验</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真</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题</a:t>
              </a:r>
              <a:endParaRPr kumimoji="0" lang="zh-CN" sz="1800" i="0" u="none" strike="noStrike" cap="none" normalizeH="0" baseline="0" dirty="0" smtClean="0">
                <a:ln>
                  <a:noFill/>
                </a:ln>
                <a:effectLst/>
                <a:latin typeface="方正美黑_GBK" pitchFamily="65" charset="-122"/>
                <a:ea typeface="方正美黑_GBK" pitchFamily="65" charset="-122"/>
              </a:endParaRPr>
            </a:p>
          </p:txBody>
        </p:sp>
      </p:grpSp>
      <p:sp>
        <p:nvSpPr>
          <p:cNvPr id="12" name="Rectangle 3"/>
          <p:cNvSpPr>
            <a:spLocks noChangeArrowheads="1"/>
          </p:cNvSpPr>
          <p:nvPr/>
        </p:nvSpPr>
        <p:spPr bwMode="auto">
          <a:xfrm>
            <a:off x="6311375" y="2565906"/>
            <a:ext cx="805029"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en-US" altLang="zh-CN" sz="2800" b="1" kern="100" dirty="0">
                <a:solidFill>
                  <a:srgbClr val="FF0000"/>
                </a:solidFill>
              </a:rPr>
              <a:t>C</a:t>
            </a:r>
            <a:r>
              <a:rPr lang="zh-CN" altLang="zh-CN" sz="2800" b="1" kern="100" dirty="0">
                <a:solidFill>
                  <a:srgbClr val="FF0000"/>
                </a:solidFill>
              </a:rPr>
              <a:t>　</a:t>
            </a:r>
            <a:endParaRPr lang="zh-CN" altLang="zh-CN" sz="1050" kern="100" dirty="0"/>
          </a:p>
        </p:txBody>
      </p:sp>
      <p:sp>
        <p:nvSpPr>
          <p:cNvPr id="3" name="Rectangle 3"/>
          <p:cNvSpPr>
            <a:spLocks noChangeArrowheads="1"/>
          </p:cNvSpPr>
          <p:nvPr/>
        </p:nvSpPr>
        <p:spPr bwMode="auto">
          <a:xfrm>
            <a:off x="10703306" y="3444443"/>
            <a:ext cx="805029"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D</a:t>
            </a:r>
            <a:r>
              <a:rPr lang="zh-CN" altLang="zh-CN" sz="2800" b="1" kern="100" dirty="0">
                <a:solidFill>
                  <a:srgbClr val="FF0000"/>
                </a:solidFill>
              </a:rPr>
              <a:t>　</a:t>
            </a:r>
            <a:endParaRPr lang="zh-CN" altLang="zh-CN" sz="1050" kern="100" dirty="0">
              <a:solidFill>
                <a:prstClr val="black"/>
              </a:solidFill>
            </a:endParaRPr>
          </a:p>
        </p:txBody>
      </p:sp>
      <p:sp>
        <p:nvSpPr>
          <p:cNvPr id="4" name="Rectangle 3"/>
          <p:cNvSpPr>
            <a:spLocks noChangeArrowheads="1"/>
          </p:cNvSpPr>
          <p:nvPr/>
        </p:nvSpPr>
        <p:spPr bwMode="auto">
          <a:xfrm>
            <a:off x="6238881" y="4796715"/>
            <a:ext cx="784189"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B</a:t>
            </a:r>
            <a:r>
              <a:rPr lang="zh-CN" altLang="zh-CN" sz="2800" b="1" kern="100" dirty="0">
                <a:solidFill>
                  <a:srgbClr val="FF0000"/>
                </a:solidFill>
              </a:rPr>
              <a:t>　</a:t>
            </a:r>
            <a:endParaRPr lang="zh-CN" altLang="zh-CN" sz="1050" kern="1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7960" y="763905"/>
            <a:ext cx="11877040" cy="4892675"/>
          </a:xfrm>
        </p:spPr>
        <p:txBody>
          <a:bodyPr wrap="square"/>
          <a:lstStyle/>
          <a:p>
            <a:pPr indent="609600" algn="l" fontAlgn="auto">
              <a:lnSpc>
                <a:spcPct val="100000"/>
              </a:lnSpc>
              <a:tabLst>
                <a:tab pos="5648325" algn="l"/>
                <a:tab pos="10046970" algn="l"/>
                <a:tab pos="5648325" algn="l"/>
                <a:tab pos="10046970" algn="l"/>
              </a:tabLst>
              <a:extLst>
                <a:ext uri="{35155182-B16C-46BC-9424-99874614C6A1}">
                  <wpsdc:indentchars xmlns:wpsdc="http://www.wps.cn/officeDocument/2017/drawingmlCustomData" xmlns="" val="200" checksum="4158780845"/>
                </a:ext>
              </a:extLst>
            </a:pPr>
            <a:r>
              <a:rPr lang="zh-CN" altLang="zh-CN" sz="2400" kern="100" dirty="0">
                <a:solidFill>
                  <a:srgbClr val="0000FF"/>
                </a:solidFill>
                <a:ea typeface="黑体" panose="02010609060101010101" pitchFamily="2" charset="-122"/>
                <a:cs typeface="Times New Roman" panose="02020603050405020304"/>
              </a:rPr>
              <a:t>【解析】</a:t>
            </a:r>
            <a:r>
              <a:rPr lang="en-US" altLang="zh-CN" sz="2400" kern="100" dirty="0">
                <a:ea typeface="黑体" panose="02010609060101010101" pitchFamily="2" charset="-122"/>
                <a:cs typeface="Times New Roman" panose="02020603050405020304"/>
              </a:rPr>
              <a:t> </a:t>
            </a:r>
            <a:r>
              <a:rPr lang="zh-CN" altLang="zh-CN" sz="2400" kern="100" dirty="0">
                <a:ea typeface="楷体_GB2312"/>
                <a:cs typeface="Times New Roman" panose="02020603050405020304"/>
              </a:rPr>
              <a:t>第</a:t>
            </a:r>
            <a:r>
              <a:rPr lang="en-US" altLang="zh-CN" sz="2400" kern="100" dirty="0">
                <a:ea typeface="楷体_GB2312"/>
              </a:rPr>
              <a:t>1</a:t>
            </a:r>
            <a:r>
              <a:rPr lang="zh-CN" altLang="zh-CN" sz="2400" kern="100" dirty="0">
                <a:ea typeface="楷体_GB2312"/>
                <a:cs typeface="Times New Roman" panose="02020603050405020304"/>
              </a:rPr>
              <a:t>题</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冬季在谷地或盆地形成辐射逆温的时候</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由于坡地近地面空气冷却</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冷空气沿斜坡地形沉入谷底或盆地</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则可加强因辐射冷却作用而形成的逆温效应</a:t>
            </a:r>
            <a:r>
              <a:rPr lang="zh-CN" altLang="zh-CN" sz="2400" kern="100" dirty="0">
                <a:ea typeface="宋体" panose="02010600030101010101" pitchFamily="2" charset="-122"/>
                <a:cs typeface="Times New Roman" panose="02020603050405020304"/>
              </a:rPr>
              <a:t>，</a:t>
            </a:r>
            <a:r>
              <a:rPr lang="en-US" altLang="zh-CN" sz="2400" kern="100" dirty="0">
                <a:ea typeface="楷体_GB2312"/>
              </a:rPr>
              <a:t>C</a:t>
            </a:r>
            <a:r>
              <a:rPr lang="zh-CN" altLang="zh-CN" sz="2400" kern="100" dirty="0">
                <a:ea typeface="楷体_GB2312"/>
                <a:cs typeface="Times New Roman" panose="02020603050405020304"/>
              </a:rPr>
              <a:t>正确</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山峰被周围大气包围</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山峰与大气的接触面小</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大气的交换频繁</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山峰地面温度降低对周围大气影响较小</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不易形成逆温</a:t>
            </a:r>
            <a:r>
              <a:rPr lang="zh-CN" altLang="zh-CN" sz="2400" kern="100" dirty="0">
                <a:ea typeface="宋体" panose="02010600030101010101" pitchFamily="2" charset="-122"/>
                <a:cs typeface="Times New Roman" panose="02020603050405020304"/>
              </a:rPr>
              <a:t>，</a:t>
            </a:r>
            <a:r>
              <a:rPr lang="en-US" altLang="zh-CN" sz="2400" kern="100" dirty="0">
                <a:ea typeface="楷体_GB2312"/>
              </a:rPr>
              <a:t>A</a:t>
            </a:r>
            <a:r>
              <a:rPr lang="zh-CN" altLang="zh-CN" sz="2400" kern="100" dirty="0">
                <a:ea typeface="楷体_GB2312"/>
                <a:cs typeface="Times New Roman" panose="02020603050405020304"/>
              </a:rPr>
              <a:t>错误</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平原地形平坦开阔</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冬季易受冷空气影响而多大风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大气流动性强</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不易形成逆温</a:t>
            </a:r>
            <a:r>
              <a:rPr lang="zh-CN" altLang="zh-CN" sz="2400" kern="100" dirty="0">
                <a:ea typeface="宋体" panose="02010600030101010101" pitchFamily="2" charset="-122"/>
                <a:cs typeface="Times New Roman" panose="02020603050405020304"/>
              </a:rPr>
              <a:t>，</a:t>
            </a:r>
            <a:r>
              <a:rPr lang="en-US" altLang="zh-CN" sz="2400" kern="100" dirty="0">
                <a:ea typeface="楷体_GB2312"/>
              </a:rPr>
              <a:t>B</a:t>
            </a:r>
            <a:r>
              <a:rPr lang="zh-CN" altLang="zh-CN" sz="2400" kern="100" dirty="0">
                <a:ea typeface="楷体_GB2312"/>
                <a:cs typeface="Times New Roman" panose="02020603050405020304"/>
              </a:rPr>
              <a:t>错误</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丘陵海拔较低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地形起伏平缓</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空气流动性也较强</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不易形成逆温</a:t>
            </a:r>
            <a:r>
              <a:rPr lang="zh-CN" altLang="zh-CN" sz="2400" kern="100" dirty="0">
                <a:ea typeface="宋体" panose="02010600030101010101" pitchFamily="2" charset="-122"/>
                <a:cs typeface="Times New Roman" panose="02020603050405020304"/>
              </a:rPr>
              <a:t>，</a:t>
            </a:r>
            <a:r>
              <a:rPr lang="en-US" altLang="zh-CN" sz="2400" kern="100" dirty="0">
                <a:ea typeface="楷体_GB2312"/>
              </a:rPr>
              <a:t>D</a:t>
            </a:r>
            <a:r>
              <a:rPr lang="zh-CN" altLang="zh-CN" sz="2400" kern="100" dirty="0">
                <a:ea typeface="楷体_GB2312"/>
                <a:cs typeface="Times New Roman" panose="02020603050405020304"/>
              </a:rPr>
              <a:t>错误</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故选</a:t>
            </a:r>
            <a:r>
              <a:rPr lang="en-US" altLang="zh-CN" sz="2400" kern="100" dirty="0">
                <a:ea typeface="楷体_GB2312"/>
              </a:rPr>
              <a:t>C</a:t>
            </a:r>
            <a:r>
              <a:rPr lang="zh-CN" altLang="zh-CN" sz="2400" kern="100" dirty="0">
                <a:ea typeface="宋体" panose="02010600030101010101" pitchFamily="2" charset="-122"/>
                <a:cs typeface="Times New Roman" panose="02020603050405020304"/>
              </a:rPr>
              <a:t>。</a:t>
            </a:r>
          </a:p>
          <a:p>
            <a:pPr indent="609600" algn="l" fontAlgn="auto">
              <a:lnSpc>
                <a:spcPct val="100000"/>
              </a:lnSpc>
              <a:tabLst>
                <a:tab pos="5648325" algn="l"/>
                <a:tab pos="10046970" algn="l"/>
                <a:tab pos="5648325" algn="l"/>
                <a:tab pos="10046970" algn="l"/>
              </a:tabLst>
              <a:extLst>
                <a:ext uri="{35155182-B16C-46BC-9424-99874614C6A1}">
                  <wpsdc:indentchars xmlns:wpsdc="http://www.wps.cn/officeDocument/2017/drawingmlCustomData" xmlns="" val="200" checksum="4158780845"/>
                </a:ext>
              </a:extLst>
            </a:pPr>
            <a:r>
              <a:rPr lang="zh-CN" altLang="zh-CN" sz="2400" kern="100" dirty="0">
                <a:ea typeface="楷体_GB2312"/>
                <a:cs typeface="Times New Roman" panose="02020603050405020304"/>
              </a:rPr>
              <a:t>第</a:t>
            </a:r>
            <a:r>
              <a:rPr lang="en-US" altLang="zh-CN" sz="2400" kern="100" dirty="0">
                <a:ea typeface="楷体_GB2312"/>
              </a:rPr>
              <a:t>2</a:t>
            </a:r>
            <a:r>
              <a:rPr lang="zh-CN" altLang="zh-CN" sz="2400" kern="100" dirty="0">
                <a:ea typeface="楷体_GB2312"/>
                <a:cs typeface="Times New Roman" panose="02020603050405020304"/>
              </a:rPr>
              <a:t>题</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黄河源地区辐射逆温出现时地面温度低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近地面气温低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一天中日出之前气温最低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晴朗无风</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空气流动性差</a:t>
            </a:r>
            <a:r>
              <a:rPr lang="zh-CN" altLang="zh-CN" sz="2400" kern="100" dirty="0">
                <a:ea typeface="宋体" panose="02010600030101010101" pitchFamily="2" charset="-122"/>
                <a:cs typeface="Times New Roman" panose="02020603050405020304"/>
              </a:rPr>
              <a:t>，</a:t>
            </a:r>
            <a:r>
              <a:rPr lang="zh-CN" altLang="zh-CN" sz="2400" kern="100" dirty="0">
                <a:ea typeface="楷体_GB2312"/>
                <a:cs typeface="Times New Roman" panose="02020603050405020304"/>
              </a:rPr>
              <a:t>近地面大气易受冷地面的影响</a:t>
            </a:r>
            <a:r>
              <a:rPr lang="zh-CN" altLang="zh-CN" sz="2400" kern="100" dirty="0">
                <a:ea typeface="宋体" panose="02010600030101010101" pitchFamily="2" charset="-122"/>
                <a:cs typeface="Times New Roman" panose="02020603050405020304"/>
              </a:rPr>
              <a:t>，</a:t>
            </a:r>
            <a:r>
              <a:rPr lang="en-US" altLang="zh-CN" sz="2400" kern="100" dirty="0">
                <a:ea typeface="楷体_GB2312"/>
              </a:rPr>
              <a:t>D</a:t>
            </a:r>
            <a:r>
              <a:rPr lang="zh-CN" altLang="zh-CN" sz="2400" kern="100" dirty="0">
                <a:ea typeface="楷体_GB2312"/>
                <a:cs typeface="Times New Roman" panose="02020603050405020304"/>
              </a:rPr>
              <a:t>正确；</a:t>
            </a:r>
            <a:r>
              <a:rPr lang="zh-CN" altLang="zh-CN" sz="2400" kern="100" dirty="0">
                <a:ea typeface="楷体_GB2312"/>
                <a:cs typeface="Times New Roman" panose="02020603050405020304"/>
                <a:sym typeface="+mn-ea"/>
              </a:rPr>
              <a:t>日落前后</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正午时刻地面温度较高</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近地面大气气温较高</a:t>
            </a:r>
            <a:r>
              <a:rPr lang="zh-CN" altLang="zh-CN" sz="2400" kern="100" dirty="0">
                <a:cs typeface="Times New Roman" panose="02020603050405020304"/>
                <a:sym typeface="+mn-ea"/>
              </a:rPr>
              <a:t>，</a:t>
            </a:r>
            <a:r>
              <a:rPr lang="en-US" altLang="zh-CN" sz="2400" kern="100" dirty="0">
                <a:ea typeface="楷体_GB2312"/>
                <a:cs typeface="Courier New" panose="02070309020205020404"/>
                <a:sym typeface="+mn-ea"/>
              </a:rPr>
              <a:t>AB</a:t>
            </a:r>
            <a:r>
              <a:rPr lang="zh-CN" altLang="zh-CN" sz="2400" kern="100" dirty="0">
                <a:ea typeface="楷体_GB2312"/>
                <a:cs typeface="Times New Roman" panose="02020603050405020304"/>
                <a:sym typeface="+mn-ea"/>
              </a:rPr>
              <a:t>错误；浓云密雾</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大气逆辐射强</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地面不易强烈辐射冷却</a:t>
            </a:r>
            <a:r>
              <a:rPr lang="zh-CN" altLang="zh-CN" sz="2400" kern="100" dirty="0">
                <a:cs typeface="Times New Roman" panose="02020603050405020304"/>
                <a:sym typeface="+mn-ea"/>
              </a:rPr>
              <a:t>，</a:t>
            </a:r>
            <a:r>
              <a:rPr lang="en-US" altLang="zh-CN" sz="2400" kern="100" dirty="0">
                <a:ea typeface="楷体_GB2312"/>
                <a:cs typeface="Courier New" panose="02070309020205020404"/>
                <a:sym typeface="+mn-ea"/>
              </a:rPr>
              <a:t>C</a:t>
            </a:r>
            <a:r>
              <a:rPr lang="zh-CN" altLang="zh-CN" sz="2400" kern="100" dirty="0">
                <a:ea typeface="楷体_GB2312"/>
                <a:cs typeface="Times New Roman" panose="02020603050405020304"/>
                <a:sym typeface="+mn-ea"/>
              </a:rPr>
              <a:t>错误</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故选</a:t>
            </a:r>
            <a:r>
              <a:rPr lang="en-US" altLang="zh-CN" sz="2400" kern="100" dirty="0">
                <a:ea typeface="楷体_GB2312"/>
                <a:cs typeface="Courier New" panose="02070309020205020404"/>
                <a:sym typeface="+mn-ea"/>
              </a:rPr>
              <a:t>D</a:t>
            </a:r>
            <a:r>
              <a:rPr lang="zh-CN" altLang="zh-CN" sz="2400" kern="100" dirty="0">
                <a:cs typeface="Times New Roman" panose="02020603050405020304"/>
                <a:sym typeface="+mn-ea"/>
              </a:rPr>
              <a:t>。</a:t>
            </a:r>
          </a:p>
          <a:p>
            <a:pPr indent="609600" algn="l" fontAlgn="auto">
              <a:lnSpc>
                <a:spcPct val="100000"/>
              </a:lnSpc>
              <a:tabLst>
                <a:tab pos="5648325" algn="l"/>
                <a:tab pos="10046970" algn="l"/>
                <a:tab pos="5648325" algn="l"/>
                <a:tab pos="10046970" algn="l"/>
              </a:tabLst>
              <a:extLst>
                <a:ext uri="{35155182-B16C-46BC-9424-99874614C6A1}">
                  <wpsdc:indentchars xmlns:wpsdc="http://www.wps.cn/officeDocument/2017/drawingmlCustomData" xmlns="" val="200" checksum="4158780845"/>
                </a:ext>
              </a:extLst>
            </a:pPr>
            <a:r>
              <a:rPr lang="zh-CN" altLang="zh-CN" sz="2400" kern="100" dirty="0">
                <a:ea typeface="楷体_GB2312"/>
                <a:cs typeface="Times New Roman" panose="02020603050405020304"/>
                <a:sym typeface="+mn-ea"/>
              </a:rPr>
              <a:t>第</a:t>
            </a:r>
            <a:r>
              <a:rPr lang="en-US" altLang="zh-CN" sz="2400" kern="100" dirty="0">
                <a:ea typeface="楷体_GB2312"/>
                <a:cs typeface="Courier New" panose="02070309020205020404"/>
                <a:sym typeface="+mn-ea"/>
              </a:rPr>
              <a:t>3</a:t>
            </a:r>
            <a:r>
              <a:rPr lang="zh-CN" altLang="zh-CN" sz="2400" kern="100" dirty="0">
                <a:ea typeface="楷体_GB2312"/>
                <a:cs typeface="Times New Roman" panose="02020603050405020304"/>
                <a:sym typeface="+mn-ea"/>
              </a:rPr>
              <a:t>题</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黄河源地区冬季地面温度低</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气流冷却下沉</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下沉气流盛行</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地面冷空气堆积</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导致辐射逆温多发</a:t>
            </a:r>
            <a:r>
              <a:rPr lang="zh-CN" altLang="zh-CN" sz="2400" kern="100" dirty="0">
                <a:cs typeface="Times New Roman" panose="02020603050405020304"/>
                <a:sym typeface="+mn-ea"/>
              </a:rPr>
              <a:t>，</a:t>
            </a:r>
            <a:r>
              <a:rPr lang="en-US" altLang="zh-CN" sz="2400" kern="100" dirty="0">
                <a:ea typeface="楷体_GB2312"/>
                <a:cs typeface="Courier New" panose="02070309020205020404"/>
                <a:sym typeface="+mn-ea"/>
              </a:rPr>
              <a:t>B</a:t>
            </a:r>
            <a:r>
              <a:rPr lang="zh-CN" altLang="zh-CN" sz="2400" kern="100" dirty="0">
                <a:ea typeface="楷体_GB2312"/>
                <a:cs typeface="Times New Roman" panose="02020603050405020304"/>
                <a:sym typeface="+mn-ea"/>
              </a:rPr>
              <a:t>正确；锋面气旋</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准静止锋均多上升气流</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容易形成降水</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而逆温出现时大气较稳定</a:t>
            </a:r>
            <a:r>
              <a:rPr lang="zh-CN" altLang="zh-CN" sz="2400" kern="100" dirty="0">
                <a:cs typeface="Times New Roman" panose="02020603050405020304"/>
                <a:sym typeface="+mn-ea"/>
              </a:rPr>
              <a:t>，</a:t>
            </a:r>
            <a:r>
              <a:rPr lang="en-US" altLang="zh-CN" sz="2400" kern="100" dirty="0">
                <a:ea typeface="楷体_GB2312"/>
                <a:cs typeface="Courier New" panose="02070309020205020404"/>
                <a:sym typeface="+mn-ea"/>
              </a:rPr>
              <a:t>AC</a:t>
            </a:r>
            <a:r>
              <a:rPr lang="zh-CN" altLang="zh-CN" sz="2400" kern="100" dirty="0">
                <a:ea typeface="楷体_GB2312"/>
                <a:cs typeface="Times New Roman" panose="02020603050405020304"/>
                <a:sym typeface="+mn-ea"/>
              </a:rPr>
              <a:t>错误；冬季气温低</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热力对流弱</a:t>
            </a:r>
            <a:r>
              <a:rPr lang="zh-CN" altLang="zh-CN" sz="2400" kern="100" dirty="0">
                <a:cs typeface="Times New Roman" panose="02020603050405020304"/>
                <a:sym typeface="+mn-ea"/>
              </a:rPr>
              <a:t>，</a:t>
            </a:r>
            <a:r>
              <a:rPr lang="en-US" altLang="zh-CN" sz="2400" kern="100" dirty="0">
                <a:ea typeface="楷体_GB2312"/>
                <a:cs typeface="Courier New" panose="02070309020205020404"/>
                <a:sym typeface="+mn-ea"/>
              </a:rPr>
              <a:t>D</a:t>
            </a:r>
            <a:r>
              <a:rPr lang="zh-CN" altLang="zh-CN" sz="2400" kern="100" dirty="0">
                <a:ea typeface="楷体_GB2312"/>
                <a:cs typeface="Times New Roman" panose="02020603050405020304"/>
                <a:sym typeface="+mn-ea"/>
              </a:rPr>
              <a:t>错误</a:t>
            </a:r>
            <a:r>
              <a:rPr lang="zh-CN" altLang="zh-CN" sz="2400" kern="100" dirty="0">
                <a:cs typeface="Times New Roman" panose="02020603050405020304"/>
                <a:sym typeface="+mn-ea"/>
              </a:rPr>
              <a:t>。</a:t>
            </a:r>
            <a:r>
              <a:rPr lang="zh-CN" altLang="zh-CN" sz="2400" kern="100" dirty="0">
                <a:ea typeface="楷体_GB2312"/>
                <a:cs typeface="Times New Roman" panose="02020603050405020304"/>
                <a:sym typeface="+mn-ea"/>
              </a:rPr>
              <a:t>故选</a:t>
            </a:r>
            <a:r>
              <a:rPr lang="en-US" altLang="zh-CN" sz="2400" kern="100" dirty="0">
                <a:ea typeface="楷体_GB2312"/>
                <a:cs typeface="Courier New" panose="02070309020205020404"/>
                <a:sym typeface="+mn-ea"/>
              </a:rPr>
              <a:t>B</a:t>
            </a:r>
            <a:r>
              <a:rPr lang="zh-CN" altLang="zh-CN" sz="2400" kern="100" dirty="0">
                <a:cs typeface="Times New Roman" panose="02020603050405020304"/>
                <a:sym typeface="+mn-ea"/>
              </a:rPr>
              <a:t>。</a:t>
            </a:r>
            <a:endParaRPr lang="zh-CN"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225" y="1285875"/>
            <a:ext cx="11528425" cy="1260475"/>
          </a:xfrm>
        </p:spPr>
        <p:txBody>
          <a:bodyPr wrap="square"/>
          <a:lstStyle/>
          <a:p>
            <a:pPr indent="0" algn="l" fontAlgn="auto">
              <a:lnSpc>
                <a:spcPct val="100000"/>
              </a:lnSpc>
              <a:tabLst>
                <a:tab pos="5600700" algn="l"/>
                <a:tab pos="9715500" algn="l"/>
              </a:tabLst>
            </a:pPr>
            <a:r>
              <a:rPr lang="zh-CN" altLang="zh-CN" kern="100" dirty="0">
                <a:cs typeface="Times New Roman" panose="02020603050405020304"/>
              </a:rPr>
              <a:t>　　　　　</a:t>
            </a:r>
            <a:r>
              <a:rPr lang="zh-CN" altLang="zh-CN" sz="2400" kern="100" dirty="0">
                <a:ea typeface="楷体_GB2312"/>
                <a:cs typeface="Times New Roman" panose="02020603050405020304"/>
              </a:rPr>
              <a:t>我国某地为保证葡萄植株安全越冬</a:t>
            </a:r>
            <a:r>
              <a:rPr lang="zh-CN" altLang="zh-CN" sz="2400" kern="100" dirty="0">
                <a:cs typeface="Times New Roman" panose="02020603050405020304"/>
              </a:rPr>
              <a:t>，</a:t>
            </a:r>
            <a:r>
              <a:rPr lang="zh-CN" altLang="zh-CN" sz="2400" kern="100" dirty="0">
                <a:ea typeface="楷体_GB2312"/>
                <a:cs typeface="Times New Roman" panose="02020603050405020304"/>
              </a:rPr>
              <a:t>采用双层覆膜技术</a:t>
            </a:r>
            <a:r>
              <a:rPr lang="en-US" altLang="zh-CN" sz="2400" kern="100" dirty="0">
                <a:ea typeface="楷体_GB2312"/>
                <a:cs typeface="Courier New" panose="02070309020205020404"/>
              </a:rPr>
              <a:t>(</a:t>
            </a:r>
            <a:r>
              <a:rPr lang="zh-CN" altLang="zh-CN" sz="2400" kern="100" dirty="0">
                <a:ea typeface="楷体_GB2312"/>
                <a:cs typeface="Times New Roman" panose="02020603050405020304"/>
              </a:rPr>
              <a:t>两层覆膜间留有一定空间</a:t>
            </a:r>
            <a:r>
              <a:rPr lang="en-US" altLang="zh-CN" sz="2400" kern="100" dirty="0">
                <a:ea typeface="楷体_GB2312"/>
                <a:cs typeface="Courier New" panose="02070309020205020404"/>
              </a:rPr>
              <a:t>)</a:t>
            </a:r>
            <a:r>
              <a:rPr lang="zh-CN" altLang="zh-CN" sz="2400" kern="100" dirty="0">
                <a:cs typeface="Times New Roman" panose="02020603050405020304"/>
              </a:rPr>
              <a:t>，</a:t>
            </a:r>
            <a:r>
              <a:rPr lang="zh-CN" altLang="zh-CN" sz="2400" kern="100" dirty="0">
                <a:ea typeface="楷体_GB2312"/>
                <a:cs typeface="Times New Roman" panose="02020603050405020304"/>
              </a:rPr>
              <a:t>效果显著</a:t>
            </a:r>
            <a:r>
              <a:rPr lang="zh-CN" altLang="zh-CN" sz="2400" kern="100" dirty="0">
                <a:cs typeface="Times New Roman" panose="02020603050405020304"/>
              </a:rPr>
              <a:t>。</a:t>
            </a:r>
            <a:r>
              <a:rPr lang="zh-CN" altLang="zh-CN" sz="2400" kern="100" dirty="0">
                <a:ea typeface="楷体_GB2312"/>
                <a:cs typeface="Times New Roman" panose="02020603050405020304"/>
              </a:rPr>
              <a:t>下图中的曲线示意当地寒冷期</a:t>
            </a:r>
            <a:r>
              <a:rPr lang="en-US" altLang="zh-CN" sz="2400" kern="100" dirty="0">
                <a:ea typeface="楷体_GB2312"/>
                <a:cs typeface="Courier New" panose="02070309020205020404"/>
              </a:rPr>
              <a:t>(12</a:t>
            </a:r>
            <a:r>
              <a:rPr lang="zh-CN" altLang="zh-CN" sz="2400" kern="100" dirty="0">
                <a:ea typeface="楷体_GB2312"/>
                <a:cs typeface="Times New Roman" panose="02020603050405020304"/>
              </a:rPr>
              <a:t>月至次年</a:t>
            </a:r>
            <a:r>
              <a:rPr lang="en-US" altLang="zh-CN" sz="2400" kern="100" dirty="0">
                <a:ea typeface="楷体_GB2312"/>
                <a:cs typeface="Courier New" panose="02070309020205020404"/>
              </a:rPr>
              <a:t>2</a:t>
            </a:r>
            <a:r>
              <a:rPr lang="zh-CN" altLang="zh-CN" sz="2400" kern="100" dirty="0">
                <a:ea typeface="楷体_GB2312"/>
                <a:cs typeface="Times New Roman" panose="02020603050405020304"/>
              </a:rPr>
              <a:t>月</a:t>
            </a:r>
            <a:r>
              <a:rPr lang="en-US" altLang="zh-CN" sz="2400" kern="100" dirty="0">
                <a:ea typeface="楷体_GB2312"/>
                <a:cs typeface="Courier New" panose="02070309020205020404"/>
              </a:rPr>
              <a:t>)</a:t>
            </a:r>
            <a:r>
              <a:rPr lang="zh-CN" altLang="zh-CN" sz="2400" kern="100" dirty="0">
                <a:ea typeface="楷体_GB2312"/>
                <a:cs typeface="Times New Roman" panose="02020603050405020304"/>
              </a:rPr>
              <a:t>丰</a:t>
            </a:r>
            <a:r>
              <a:rPr lang="zh-CN" altLang="zh-CN" sz="2400" kern="100" dirty="0">
                <a:cs typeface="Times New Roman" panose="02020603050405020304"/>
              </a:rPr>
              <a:t>、</a:t>
            </a:r>
            <a:r>
              <a:rPr lang="zh-CN" altLang="zh-CN" sz="2400" kern="100" dirty="0">
                <a:ea typeface="楷体_GB2312"/>
                <a:cs typeface="Times New Roman" panose="02020603050405020304"/>
              </a:rPr>
              <a:t>枯雪年的平均气温日变化和丰</a:t>
            </a:r>
            <a:r>
              <a:rPr lang="zh-CN" altLang="zh-CN" sz="2400" kern="100" dirty="0">
                <a:cs typeface="Times New Roman" panose="02020603050405020304"/>
              </a:rPr>
              <a:t>、</a:t>
            </a:r>
            <a:r>
              <a:rPr lang="zh-CN" altLang="zh-CN" sz="2400" kern="100" dirty="0">
                <a:ea typeface="楷体_GB2312"/>
                <a:cs typeface="Times New Roman" panose="02020603050405020304"/>
              </a:rPr>
              <a:t>枯雪年的膜内平均温度日变化</a:t>
            </a:r>
            <a:r>
              <a:rPr lang="zh-CN" altLang="zh-CN" sz="2400" kern="100" dirty="0">
                <a:cs typeface="Times New Roman" panose="02020603050405020304"/>
              </a:rPr>
              <a:t>。据此完成</a:t>
            </a:r>
            <a:r>
              <a:rPr lang="en-US" altLang="zh-CN" sz="2400" kern="100" dirty="0">
                <a:cs typeface="Courier New" panose="02070309020205020404"/>
              </a:rPr>
              <a:t>(1)</a:t>
            </a:r>
            <a:r>
              <a:rPr lang="zh-CN" altLang="zh-CN" sz="2400" kern="100" dirty="0">
                <a:cs typeface="Times New Roman" panose="02020603050405020304"/>
              </a:rPr>
              <a:t>～</a:t>
            </a:r>
            <a:r>
              <a:rPr lang="en-US" altLang="zh-CN" sz="2400" kern="100" dirty="0">
                <a:cs typeface="Courier New" panose="02070309020205020404"/>
              </a:rPr>
              <a:t>(3)</a:t>
            </a:r>
            <a:r>
              <a:rPr lang="zh-CN" altLang="zh-CN" sz="2400" kern="100" dirty="0">
                <a:cs typeface="Times New Roman" panose="02020603050405020304"/>
              </a:rPr>
              <a:t>题。</a:t>
            </a:r>
            <a:endParaRPr lang="zh-CN" altLang="zh-CN" sz="2400" kern="100" dirty="0">
              <a:effectLst/>
              <a:latin typeface="宋体" panose="02010600030101010101" pitchFamily="2" charset="-122"/>
              <a:cs typeface="Courier New" panose="02070309020205020404"/>
            </a:endParaRPr>
          </a:p>
        </p:txBody>
      </p:sp>
      <p:grpSp>
        <p:nvGrpSpPr>
          <p:cNvPr id="4" name="组合 3"/>
          <p:cNvGrpSpPr/>
          <p:nvPr/>
        </p:nvGrpSpPr>
        <p:grpSpPr>
          <a:xfrm>
            <a:off x="4300434" y="761074"/>
            <a:ext cx="2732394" cy="534650"/>
            <a:chOff x="4593943" y="980728"/>
            <a:chExt cx="2732394" cy="534650"/>
          </a:xfrm>
        </p:grpSpPr>
        <p:sp>
          <p:nvSpPr>
            <p:cNvPr id="5" name="Rectangle 3"/>
            <p:cNvSpPr>
              <a:spLocks noChangeArrowheads="1"/>
            </p:cNvSpPr>
            <p:nvPr/>
          </p:nvSpPr>
          <p:spPr bwMode="auto">
            <a:xfrm>
              <a:off x="4605062" y="980728"/>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6" name="Rectangle 3"/>
            <p:cNvSpPr>
              <a:spLocks noChangeArrowheads="1"/>
            </p:cNvSpPr>
            <p:nvPr/>
          </p:nvSpPr>
          <p:spPr bwMode="auto">
            <a:xfrm>
              <a:off x="5340836" y="980728"/>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Rectangle 3"/>
            <p:cNvSpPr>
              <a:spLocks noChangeArrowheads="1"/>
            </p:cNvSpPr>
            <p:nvPr/>
          </p:nvSpPr>
          <p:spPr bwMode="auto">
            <a:xfrm>
              <a:off x="6060916" y="980728"/>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6780996" y="980728"/>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9" name="Rectangle 3"/>
            <p:cNvSpPr>
              <a:spLocks noChangeArrowheads="1"/>
            </p:cNvSpPr>
            <p:nvPr/>
          </p:nvSpPr>
          <p:spPr bwMode="auto">
            <a:xfrm>
              <a:off x="4593943" y="992158"/>
              <a:ext cx="2709395"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fontAlgn="base">
                <a:spcBef>
                  <a:spcPct val="0"/>
                </a:spcBef>
                <a:spcAft>
                  <a:spcPct val="0"/>
                </a:spcAft>
              </a:pPr>
              <a:r>
                <a:rPr lang="zh-CN" altLang="en-US" sz="2800" dirty="0" smtClean="0">
                  <a:latin typeface="方正美黑_GBK" pitchFamily="65" charset="-122"/>
                  <a:ea typeface="方正美黑_GBK" pitchFamily="65" charset="-122"/>
                </a:rPr>
                <a:t>典</a:t>
              </a:r>
              <a:r>
                <a:rPr kumimoji="0" lang="zh-CN" altLang="en-US" sz="2800" i="0" u="none" strike="noStrike" cap="none" normalizeH="0" baseline="0" dirty="0" smtClean="0">
                  <a:ln>
                    <a:noFill/>
                  </a:ln>
                  <a:effectLst/>
                  <a:latin typeface="方正美黑_GBK" pitchFamily="65" charset="-122"/>
                  <a:ea typeface="方正美黑_GBK" pitchFamily="65" charset="-122"/>
                </a:rPr>
                <a:t>　</a:t>
              </a:r>
              <a:r>
                <a:rPr lang="zh-CN" altLang="en-US" sz="2800" dirty="0">
                  <a:latin typeface="方正美黑_GBK" pitchFamily="65" charset="-122"/>
                  <a:ea typeface="方正美黑_GBK" pitchFamily="65" charset="-122"/>
                </a:rPr>
                <a:t>例</a:t>
              </a:r>
              <a:r>
                <a:rPr kumimoji="0" lang="zh-CN" altLang="en-US" sz="2800" i="0" u="none" strike="noStrike" cap="none" normalizeH="0" baseline="0" dirty="0" smtClean="0">
                  <a:ln>
                    <a:noFill/>
                  </a:ln>
                  <a:effectLst/>
                  <a:latin typeface="方正美黑_GBK" pitchFamily="65" charset="-122"/>
                  <a:ea typeface="方正美黑_GBK" pitchFamily="65" charset="-122"/>
                </a:rPr>
                <a:t>　剖</a:t>
              </a:r>
              <a:r>
                <a:rPr lang="zh-CN" altLang="en-US" sz="2800" dirty="0">
                  <a:latin typeface="方正美黑_GBK" pitchFamily="65" charset="-122"/>
                  <a:ea typeface="方正美黑_GBK" pitchFamily="65" charset="-122"/>
                </a:rPr>
                <a:t>　析</a:t>
              </a:r>
              <a:endParaRPr kumimoji="0" lang="zh-CN" sz="1800" i="0" u="none" strike="noStrike" cap="none" normalizeH="0" baseline="0" dirty="0" smtClean="0">
                <a:ln>
                  <a:noFill/>
                </a:ln>
                <a:effectLst/>
                <a:latin typeface="方正美黑_GBK" pitchFamily="65" charset="-122"/>
                <a:ea typeface="方正美黑_GBK" pitchFamily="65" charset="-122"/>
              </a:endParaRPr>
            </a:p>
          </p:txBody>
        </p:sp>
      </p:grpSp>
      <p:pic>
        <p:nvPicPr>
          <p:cNvPr id="7169" name="Picture 1" descr="G:\小样\2020年二轮地理总复习(教师）课件\例题.t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639480" y="1305125"/>
            <a:ext cx="1380214" cy="42260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内容占位符 2"/>
          <p:cNvSpPr txBox="1"/>
          <p:nvPr/>
        </p:nvSpPr>
        <p:spPr>
          <a:xfrm>
            <a:off x="955024" y="1248243"/>
            <a:ext cx="1253774" cy="523220"/>
          </a:xfrm>
          <a:prstGeom prst="rect">
            <a:avLst/>
          </a:prstGeom>
        </p:spPr>
        <p:txBody>
          <a:bodyPr vert="horz" wrap="square" lIns="91440" tIns="45720" rIns="91440" bIns="45720" rtlCol="0">
            <a:spAutoFit/>
          </a:bodyPr>
          <a:lstStyle>
            <a:lvl1pPr marL="0" indent="720090" algn="just" defTabSz="914400" rtl="0" eaLnBrk="1" latinLnBrk="0" hangingPunct="0">
              <a:lnSpc>
                <a:spcPct val="140000"/>
              </a:lnSpc>
              <a:spcBef>
                <a:spcPts val="0"/>
              </a:spcBef>
              <a:buFontTx/>
              <a:buNone/>
              <a:tabLst>
                <a:tab pos="5648325" algn="l"/>
                <a:tab pos="10046970" algn="l"/>
              </a:tabLst>
              <a:defRPr sz="2800" b="1" kern="1200" baseline="0">
                <a:solidFill>
                  <a:schemeClr val="tx1"/>
                </a:solidFill>
                <a:latin typeface="+mj-lt"/>
                <a:ea typeface="宋体" panose="02010600030101010101" pitchFamily="2" charset="-122"/>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solidFill>
                  <a:schemeClr val="bg1"/>
                </a:solidFill>
                <a:ea typeface="黑体" panose="02010609060101010101" pitchFamily="2" charset="-122"/>
                <a:cs typeface="Times New Roman" panose="02020603050405020304"/>
              </a:rPr>
              <a:t>典例</a:t>
            </a:r>
            <a:r>
              <a:rPr lang="en-US" altLang="zh-CN" kern="100" dirty="0">
                <a:solidFill>
                  <a:schemeClr val="bg1"/>
                </a:solidFill>
                <a:ea typeface="黑体" panose="02010609060101010101" pitchFamily="2" charset="-122"/>
              </a:rPr>
              <a:t>1</a:t>
            </a:r>
            <a:endParaRPr lang="zh-CN" altLang="en-US" dirty="0">
              <a:solidFill>
                <a:schemeClr val="bg1"/>
              </a:solidFill>
            </a:endParaRPr>
          </a:p>
        </p:txBody>
      </p:sp>
      <p:pic>
        <p:nvPicPr>
          <p:cNvPr id="10" name="Picture 1" descr="D:\MMMMMMMMM\原稿\二轮地理\新建文件夹\TP1A.TIF"/>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8091805" y="2564765"/>
            <a:ext cx="3888105" cy="239903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内容占位符 1"/>
          <p:cNvSpPr>
            <a:spLocks noGrp="1"/>
          </p:cNvSpPr>
          <p:nvPr/>
        </p:nvSpPr>
        <p:spPr>
          <a:xfrm>
            <a:off x="403225" y="2493645"/>
            <a:ext cx="7571105" cy="3784600"/>
          </a:xfrm>
          <a:prstGeom prst="rect">
            <a:avLst/>
          </a:prstGeom>
        </p:spPr>
        <p:txBody>
          <a:bodyPr vert="horz" wrap="square" lIns="91440" tIns="45720" rIns="91440" bIns="45720" rtlCol="0">
            <a:spAutoFit/>
          </a:bodyPr>
          <a:lstStyle>
            <a:lvl1pPr marL="0" indent="720090" algn="just" rtl="0" eaLnBrk="1" latinLnBrk="0" hangingPunct="0">
              <a:lnSpc>
                <a:spcPct val="140000"/>
              </a:lnSpc>
              <a:spcBef>
                <a:spcPts val="0"/>
              </a:spcBef>
              <a:buFontTx/>
              <a:buNone/>
              <a:tabLst>
                <a:tab pos="5648325" algn="l"/>
                <a:tab pos="10046970" algn="l"/>
              </a:tabLst>
              <a:defRPr sz="2800" b="1" kern="1200" baseline="0">
                <a:solidFill>
                  <a:schemeClr val="tx1"/>
                </a:solidFill>
                <a:latin typeface="+mj-lt"/>
                <a:ea typeface="宋体" panose="02010600030101010101" pitchFamily="2" charset="-122"/>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rPr>
              <a:t>(1)</a:t>
            </a:r>
            <a:r>
              <a:rPr lang="zh-CN" altLang="zh-CN" sz="2400" kern="100" dirty="0">
                <a:cs typeface="Times New Roman" panose="02020603050405020304"/>
              </a:rPr>
              <a:t>图中表示枯雪年膜内平均温度日变化的曲线是</a:t>
            </a:r>
            <a:r>
              <a:rPr lang="en-US" altLang="zh-CN" sz="2400" kern="100" dirty="0">
                <a:cs typeface="Courier New" panose="02070309020205020404"/>
              </a:rPr>
              <a:t> (</a:t>
            </a:r>
            <a:r>
              <a:rPr lang="zh-CN" altLang="zh-CN" sz="2400" kern="100" dirty="0">
                <a:cs typeface="Times New Roman" panose="02020603050405020304"/>
              </a:rPr>
              <a:t>　　</a:t>
            </a:r>
            <a:r>
              <a:rPr lang="en-US" altLang="zh-CN" sz="2400" kern="100" dirty="0">
                <a:cs typeface="Courier New" panose="02070309020205020404"/>
              </a:rPr>
              <a:t>)</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rPr>
              <a:t>A</a:t>
            </a:r>
            <a:r>
              <a:rPr lang="zh-CN" altLang="zh-CN" sz="2400" kern="100" dirty="0">
                <a:cs typeface="Times New Roman" panose="02020603050405020304"/>
              </a:rPr>
              <a:t>．</a:t>
            </a:r>
            <a:r>
              <a:rPr lang="en-US" altLang="zh-CN" sz="2400" kern="100" dirty="0">
                <a:latin typeface="宋体" panose="02010600030101010101" pitchFamily="2" charset="-122"/>
                <a:cs typeface="Times New Roman" panose="02020603050405020304"/>
              </a:rPr>
              <a:t>①</a:t>
            </a:r>
            <a:r>
              <a:rPr lang="en-US" altLang="zh-CN" sz="2400" kern="100" dirty="0">
                <a:cs typeface="Courier New" panose="02070309020205020404"/>
              </a:rPr>
              <a:t>          B</a:t>
            </a:r>
            <a:r>
              <a:rPr lang="zh-CN" altLang="zh-CN" sz="2400" kern="100" dirty="0">
                <a:cs typeface="Times New Roman" panose="02020603050405020304"/>
              </a:rPr>
              <a:t>．</a:t>
            </a:r>
            <a:r>
              <a:rPr lang="en-US" altLang="zh-CN" sz="2400" kern="100" dirty="0">
                <a:latin typeface="宋体" panose="02010600030101010101" pitchFamily="2" charset="-122"/>
                <a:cs typeface="Times New Roman" panose="02020603050405020304"/>
              </a:rPr>
              <a:t>②       </a:t>
            </a:r>
            <a:r>
              <a:rPr lang="en-US" altLang="zh-CN" sz="2400" kern="100" dirty="0">
                <a:cs typeface="Courier New" panose="02070309020205020404"/>
              </a:rPr>
              <a:t>C</a:t>
            </a:r>
            <a:r>
              <a:rPr lang="zh-CN" altLang="zh-CN" sz="2400" kern="100" dirty="0">
                <a:cs typeface="Times New Roman" panose="02020603050405020304"/>
              </a:rPr>
              <a:t>．</a:t>
            </a:r>
            <a:r>
              <a:rPr lang="en-US" altLang="zh-CN" sz="2400" kern="100" dirty="0">
                <a:latin typeface="宋体" panose="02010600030101010101" pitchFamily="2" charset="-122"/>
                <a:cs typeface="Times New Roman" panose="02020603050405020304"/>
              </a:rPr>
              <a:t>③</a:t>
            </a:r>
            <a:r>
              <a:rPr lang="en-US" altLang="zh-CN" sz="2400" kern="100" dirty="0">
                <a:cs typeface="Courier New" panose="02070309020205020404"/>
              </a:rPr>
              <a:t>          D</a:t>
            </a:r>
            <a:r>
              <a:rPr lang="zh-CN" altLang="zh-CN" sz="2400" kern="100" dirty="0">
                <a:cs typeface="Times New Roman" panose="02020603050405020304"/>
              </a:rPr>
              <a:t>．</a:t>
            </a:r>
            <a:r>
              <a:rPr lang="en-US" altLang="zh-CN" sz="2400" kern="100" dirty="0">
                <a:latin typeface="宋体" panose="02010600030101010101" pitchFamily="2" charset="-122"/>
                <a:cs typeface="Times New Roman" panose="02020603050405020304"/>
              </a:rPr>
              <a:t>④</a:t>
            </a: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(2)</a:t>
            </a:r>
            <a:r>
              <a:rPr lang="zh-CN" altLang="zh-CN" sz="2400" kern="100" dirty="0">
                <a:cs typeface="Times New Roman" panose="02020603050405020304"/>
                <a:sym typeface="+mn-ea"/>
              </a:rPr>
              <a:t>该地寒冷期</a:t>
            </a:r>
            <a:r>
              <a:rPr lang="en-US" altLang="zh-CN" sz="2400" kern="100" dirty="0">
                <a:cs typeface="Courier New" panose="02070309020205020404"/>
                <a:sym typeface="+mn-ea"/>
              </a:rPr>
              <a:t> </a:t>
            </a:r>
            <a:r>
              <a:rPr lang="en-US" altLang="zh-CN" sz="2400" kern="100" dirty="0" smtClean="0">
                <a:cs typeface="Courier New" panose="02070309020205020404"/>
                <a:sym typeface="+mn-ea"/>
              </a:rPr>
              <a:t>(</a:t>
            </a:r>
            <a:r>
              <a:rPr lang="zh-CN" altLang="zh-CN" sz="2400" kern="100" dirty="0">
                <a:cs typeface="Times New Roman" panose="02020603050405020304"/>
                <a:sym typeface="+mn-ea"/>
              </a:rPr>
              <a:t>　　</a:t>
            </a:r>
            <a:r>
              <a:rPr lang="en-US" altLang="zh-CN" sz="2400" kern="100" dirty="0">
                <a:cs typeface="Courier New" panose="02070309020205020404"/>
                <a:sym typeface="+mn-ea"/>
              </a:rPr>
              <a:t>)</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A</a:t>
            </a:r>
            <a:r>
              <a:rPr lang="zh-CN" altLang="zh-CN" sz="2400" kern="100" dirty="0">
                <a:cs typeface="Times New Roman" panose="02020603050405020304"/>
                <a:sym typeface="+mn-ea"/>
              </a:rPr>
              <a:t>．最低气温高于－</a:t>
            </a:r>
            <a:r>
              <a:rPr lang="en-US" altLang="zh-CN" sz="2400" kern="100" dirty="0">
                <a:cs typeface="Courier New" panose="02070309020205020404"/>
                <a:sym typeface="+mn-ea"/>
              </a:rPr>
              <a:t>16 </a:t>
            </a:r>
            <a:r>
              <a:rPr lang="en-US" altLang="zh-CN" sz="2400" kern="100" dirty="0">
                <a:latin typeface="宋体" panose="02010600030101010101" pitchFamily="2" charset="-122"/>
                <a:cs typeface="Times New Roman" panose="02020603050405020304"/>
                <a:sym typeface="+mn-ea"/>
              </a:rPr>
              <a:t>℃</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B</a:t>
            </a:r>
            <a:r>
              <a:rPr lang="zh-CN" altLang="zh-CN" sz="2400" kern="100" dirty="0">
                <a:cs typeface="Times New Roman" panose="02020603050405020304"/>
                <a:sym typeface="+mn-ea"/>
              </a:rPr>
              <a:t>．气温日变化因积雪状况差异较大</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C</a:t>
            </a:r>
            <a:r>
              <a:rPr lang="zh-CN" altLang="zh-CN" sz="2400" kern="100" dirty="0">
                <a:cs typeface="Times New Roman" panose="02020603050405020304"/>
                <a:sym typeface="+mn-ea"/>
              </a:rPr>
              <a:t>．膜内温度日变化因积雪状况差异较大</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D</a:t>
            </a:r>
            <a:r>
              <a:rPr lang="zh-CN" altLang="zh-CN" sz="2400" kern="100" dirty="0">
                <a:cs typeface="Times New Roman" panose="02020603050405020304"/>
                <a:sym typeface="+mn-ea"/>
              </a:rPr>
              <a:t>．膜内温度日变化与气温日变化一致</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(3)</a:t>
            </a:r>
            <a:r>
              <a:rPr lang="zh-CN" altLang="zh-CN" sz="2400" kern="100" dirty="0">
                <a:cs typeface="Times New Roman" panose="02020603050405020304"/>
                <a:sym typeface="+mn-ea"/>
              </a:rPr>
              <a:t>该地可能位于</a:t>
            </a:r>
            <a:r>
              <a:rPr lang="en-US" altLang="zh-CN" sz="2400" kern="100" dirty="0">
                <a:cs typeface="Courier New" panose="02070309020205020404"/>
                <a:sym typeface="+mn-ea"/>
              </a:rPr>
              <a:t> </a:t>
            </a:r>
            <a:r>
              <a:rPr lang="en-US" altLang="zh-CN" sz="2400" kern="100" dirty="0" smtClean="0">
                <a:cs typeface="Courier New" panose="02070309020205020404"/>
                <a:sym typeface="+mn-ea"/>
              </a:rPr>
              <a:t>(</a:t>
            </a:r>
            <a:r>
              <a:rPr lang="zh-CN" altLang="zh-CN" sz="2400" kern="100" dirty="0">
                <a:cs typeface="Times New Roman" panose="02020603050405020304"/>
                <a:sym typeface="+mn-ea"/>
              </a:rPr>
              <a:t>　　</a:t>
            </a:r>
            <a:r>
              <a:rPr lang="en-US" altLang="zh-CN" sz="2400" kern="100" dirty="0">
                <a:cs typeface="Courier New" panose="02070309020205020404"/>
                <a:sym typeface="+mn-ea"/>
              </a:rPr>
              <a:t>)</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A</a:t>
            </a:r>
            <a:r>
              <a:rPr lang="zh-CN" altLang="zh-CN" sz="2400" kern="100" dirty="0">
                <a:cs typeface="Times New Roman" panose="02020603050405020304"/>
                <a:sym typeface="+mn-ea"/>
              </a:rPr>
              <a:t>．吉林省</a:t>
            </a:r>
            <a:r>
              <a:rPr lang="en-US" altLang="zh-CN" sz="2400" kern="100" dirty="0">
                <a:cs typeface="Courier New" panose="02070309020205020404"/>
                <a:sym typeface="+mn-ea"/>
              </a:rPr>
              <a:t>        B</a:t>
            </a:r>
            <a:r>
              <a:rPr lang="zh-CN" altLang="zh-CN" sz="2400" kern="100" dirty="0">
                <a:cs typeface="Times New Roman" panose="02020603050405020304"/>
                <a:sym typeface="+mn-ea"/>
              </a:rPr>
              <a:t>．河北省</a:t>
            </a:r>
            <a:endParaRPr lang="zh-CN" altLang="zh-CN" sz="2400" kern="100" dirty="0">
              <a:latin typeface="宋体" panose="02010600030101010101" pitchFamily="2" charset="-122"/>
              <a:cs typeface="Courier New" panose="02070309020205020404"/>
            </a:endParaRPr>
          </a:p>
          <a:p>
            <a:pPr indent="0" algn="l" fontAlgn="auto">
              <a:lnSpc>
                <a:spcPct val="100000"/>
              </a:lnSpc>
              <a:tabLst>
                <a:tab pos="5648325" algn="l"/>
                <a:tab pos="10046970" algn="l"/>
                <a:tab pos="5600700" algn="l"/>
                <a:tab pos="9715500" algn="l"/>
              </a:tabLst>
            </a:pPr>
            <a:r>
              <a:rPr lang="en-US" altLang="zh-CN" sz="2400" kern="100" dirty="0">
                <a:cs typeface="Courier New" panose="02070309020205020404"/>
                <a:sym typeface="+mn-ea"/>
              </a:rPr>
              <a:t>C</a:t>
            </a:r>
            <a:r>
              <a:rPr lang="zh-CN" altLang="zh-CN" sz="2400" kern="100" dirty="0">
                <a:cs typeface="Times New Roman" panose="02020603050405020304"/>
                <a:sym typeface="+mn-ea"/>
              </a:rPr>
              <a:t>．山西省</a:t>
            </a:r>
            <a:r>
              <a:rPr lang="en-US" altLang="zh-CN" sz="2400" kern="100" dirty="0">
                <a:cs typeface="Times New Roman" panose="02020603050405020304"/>
                <a:sym typeface="+mn-ea"/>
              </a:rPr>
              <a:t>        </a:t>
            </a:r>
            <a:r>
              <a:rPr lang="en-US" altLang="zh-CN" sz="2400" kern="100" dirty="0">
                <a:cs typeface="Courier New" panose="02070309020205020404"/>
                <a:sym typeface="+mn-ea"/>
              </a:rPr>
              <a:t>D</a:t>
            </a:r>
            <a:r>
              <a:rPr lang="zh-CN" altLang="zh-CN" sz="2400" kern="100" dirty="0">
                <a:cs typeface="Times New Roman" panose="02020603050405020304"/>
                <a:sym typeface="+mn-ea"/>
              </a:rPr>
              <a:t>．新疆维吾尔自治区</a:t>
            </a:r>
            <a:endParaRPr lang="zh-CN" altLang="zh-CN" sz="2400" kern="100" dirty="0">
              <a:effectLst/>
              <a:latin typeface="宋体" panose="02010600030101010101" pitchFamily="2" charset="-122"/>
              <a:cs typeface="Courier New" panose="02070309020205020404"/>
            </a:endParaRPr>
          </a:p>
        </p:txBody>
      </p:sp>
      <p:sp>
        <p:nvSpPr>
          <p:cNvPr id="13" name="Rectangle 3"/>
          <p:cNvSpPr>
            <a:spLocks noChangeArrowheads="1"/>
          </p:cNvSpPr>
          <p:nvPr/>
        </p:nvSpPr>
        <p:spPr bwMode="auto">
          <a:xfrm>
            <a:off x="7175506" y="2493570"/>
            <a:ext cx="784189"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B</a:t>
            </a:r>
            <a:r>
              <a:rPr lang="zh-CN" altLang="zh-CN" sz="2800" b="1" kern="100" dirty="0">
                <a:solidFill>
                  <a:srgbClr val="FF0000"/>
                </a:solidFill>
              </a:rPr>
              <a:t>　</a:t>
            </a:r>
            <a:endParaRPr lang="zh-CN" altLang="zh-CN" sz="1050" kern="100" dirty="0">
              <a:solidFill>
                <a:prstClr val="black"/>
              </a:solidFill>
            </a:endParaRPr>
          </a:p>
        </p:txBody>
      </p:sp>
      <p:sp>
        <p:nvSpPr>
          <p:cNvPr id="14" name="Rectangle 3"/>
          <p:cNvSpPr>
            <a:spLocks noChangeArrowheads="1"/>
          </p:cNvSpPr>
          <p:nvPr/>
        </p:nvSpPr>
        <p:spPr bwMode="auto">
          <a:xfrm>
            <a:off x="2632698" y="3167930"/>
            <a:ext cx="796925" cy="52197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C</a:t>
            </a:r>
            <a:r>
              <a:rPr lang="zh-CN" altLang="zh-CN" sz="2800" b="1" kern="100" dirty="0">
                <a:solidFill>
                  <a:srgbClr val="FF0000"/>
                </a:solidFill>
              </a:rPr>
              <a:t>　</a:t>
            </a:r>
            <a:endParaRPr lang="zh-CN" altLang="zh-CN" sz="1050" kern="100" dirty="0">
              <a:solidFill>
                <a:prstClr val="black"/>
              </a:solidFill>
            </a:endParaRPr>
          </a:p>
        </p:txBody>
      </p:sp>
      <p:sp>
        <p:nvSpPr>
          <p:cNvPr id="15" name="Rectangle 3"/>
          <p:cNvSpPr>
            <a:spLocks noChangeArrowheads="1"/>
          </p:cNvSpPr>
          <p:nvPr/>
        </p:nvSpPr>
        <p:spPr bwMode="auto">
          <a:xfrm>
            <a:off x="2920353" y="5013875"/>
            <a:ext cx="796925" cy="52197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D</a:t>
            </a:r>
            <a:r>
              <a:rPr lang="zh-CN" altLang="zh-CN" sz="2800" b="1" kern="100" dirty="0">
                <a:solidFill>
                  <a:srgbClr val="FF0000"/>
                </a:solidFill>
              </a:rPr>
              <a:t>　</a:t>
            </a:r>
            <a:endParaRPr lang="zh-CN" altLang="zh-CN" sz="1050" kern="1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225" y="764540"/>
            <a:ext cx="3457575" cy="521970"/>
          </a:xfrm>
        </p:spPr>
        <p:txBody>
          <a:bodyPr wrap="square"/>
          <a:lstStyle/>
          <a:p>
            <a:pPr indent="0" algn="l" fontAlgn="auto">
              <a:lnSpc>
                <a:spcPct val="100000"/>
              </a:lnSpc>
              <a:tabLst>
                <a:tab pos="5600700" algn="l"/>
                <a:tab pos="9715500" algn="l"/>
              </a:tabLst>
            </a:pPr>
            <a:r>
              <a:rPr lang="zh-CN" altLang="zh-CN" kern="100" dirty="0">
                <a:solidFill>
                  <a:srgbClr val="FF00FF"/>
                </a:solidFill>
                <a:ea typeface="黑体" panose="02010609060101010101" pitchFamily="2" charset="-122"/>
                <a:cs typeface="Times New Roman" panose="02020603050405020304"/>
              </a:rPr>
              <a:t>【思维流程】</a:t>
            </a:r>
            <a:r>
              <a:rPr lang="zh-CN" altLang="zh-CN" kern="100" dirty="0">
                <a:ea typeface="黑体" panose="02010609060101010101" pitchFamily="2" charset="-122"/>
                <a:cs typeface="Times New Roman" panose="02020603050405020304"/>
              </a:rPr>
              <a:t>　</a:t>
            </a:r>
            <a:endParaRPr lang="zh-CN" altLang="zh-CN" sz="1050" kern="100" dirty="0">
              <a:effectLst/>
              <a:latin typeface="宋体" panose="02010600030101010101" pitchFamily="2" charset="-122"/>
              <a:cs typeface="Courier New" panose="02070309020205020404"/>
            </a:endParaRPr>
          </a:p>
        </p:txBody>
      </p:sp>
      <p:sp>
        <p:nvSpPr>
          <p:cNvPr id="5" name="内容占位符 2"/>
          <p:cNvSpPr txBox="1"/>
          <p:nvPr/>
        </p:nvSpPr>
        <p:spPr>
          <a:xfrm>
            <a:off x="485775" y="4942205"/>
            <a:ext cx="3415665" cy="1296670"/>
          </a:xfrm>
          <a:prstGeom prst="rect">
            <a:avLst/>
          </a:prstGeom>
        </p:spPr>
        <p:txBody>
          <a:bodyPr vert="horz" wrap="square" lIns="91440" tIns="45720" rIns="91440" bIns="45720" rtlCol="0">
            <a:spAutoFit/>
          </a:bodyPr>
          <a:lstStyle>
            <a:lvl1pPr marL="0" indent="720090" algn="just" defTabSz="914400" rtl="0" eaLnBrk="1" latinLnBrk="0" hangingPunct="0">
              <a:lnSpc>
                <a:spcPct val="140000"/>
              </a:lnSpc>
              <a:spcBef>
                <a:spcPts val="0"/>
              </a:spcBef>
              <a:buFontTx/>
              <a:buNone/>
              <a:tabLst>
                <a:tab pos="5648325" algn="l"/>
                <a:tab pos="10046970" algn="l"/>
              </a:tabLst>
              <a:defRPr sz="2800" b="1" kern="1200" baseline="0">
                <a:solidFill>
                  <a:schemeClr val="tx1"/>
                </a:solidFill>
                <a:latin typeface="+mj-lt"/>
                <a:ea typeface="宋体" panose="02010600030101010101" pitchFamily="2" charset="-122"/>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fontAlgn="auto">
              <a:tabLst>
                <a:tab pos="5600700" algn="l"/>
                <a:tab pos="9715500" algn="l"/>
              </a:tabLst>
            </a:pPr>
            <a:r>
              <a:rPr lang="zh-CN" altLang="zh-CN" kern="100" dirty="0">
                <a:solidFill>
                  <a:srgbClr val="FF0000"/>
                </a:solidFill>
                <a:ea typeface="黑体" panose="02010609060101010101" pitchFamily="2" charset="-122"/>
                <a:cs typeface="Times New Roman" panose="02020603050405020304"/>
              </a:rPr>
              <a:t>【答案】</a:t>
            </a:r>
            <a:r>
              <a:rPr lang="zh-CN" altLang="zh-CN" kern="100" dirty="0">
                <a:ea typeface="黑体" panose="02010609060101010101" pitchFamily="2" charset="-122"/>
                <a:cs typeface="Times New Roman" panose="02020603050405020304"/>
              </a:rPr>
              <a:t>　</a:t>
            </a:r>
            <a:r>
              <a:rPr lang="en-US" altLang="zh-CN" kern="100" dirty="0">
                <a:cs typeface="Courier New" panose="02070309020205020404"/>
              </a:rPr>
              <a:t>(</a:t>
            </a:r>
            <a:r>
              <a:rPr lang="en-US" altLang="zh-CN" kern="100" dirty="0" smtClean="0">
                <a:cs typeface="Courier New" panose="02070309020205020404"/>
              </a:rPr>
              <a:t>1)B</a:t>
            </a:r>
            <a:endParaRPr lang="en-US" altLang="zh-CN" kern="100" dirty="0" smtClean="0">
              <a:cs typeface="Times New Roman" panose="02020603050405020304"/>
            </a:endParaRPr>
          </a:p>
          <a:p>
            <a:pPr indent="0" fontAlgn="auto">
              <a:tabLst>
                <a:tab pos="5600700" algn="l"/>
                <a:tab pos="9715500" algn="l"/>
              </a:tabLst>
            </a:pPr>
            <a:r>
              <a:rPr lang="en-US" altLang="zh-CN" kern="100" dirty="0" smtClean="0">
                <a:cs typeface="Courier New" panose="02070309020205020404"/>
              </a:rPr>
              <a:t>(</a:t>
            </a:r>
            <a:r>
              <a:rPr lang="en-US" altLang="zh-CN" kern="100" dirty="0">
                <a:cs typeface="Courier New" panose="02070309020205020404"/>
              </a:rPr>
              <a:t>2)C</a:t>
            </a:r>
            <a:r>
              <a:rPr lang="zh-CN" altLang="zh-CN" kern="100" dirty="0">
                <a:cs typeface="Times New Roman" panose="02020603050405020304"/>
              </a:rPr>
              <a:t>　</a:t>
            </a:r>
            <a:r>
              <a:rPr lang="en-US" altLang="zh-CN" kern="100" dirty="0">
                <a:cs typeface="Courier New" panose="02070309020205020404"/>
              </a:rPr>
              <a:t>(3)D</a:t>
            </a:r>
            <a:endParaRPr lang="zh-CN" altLang="zh-CN" sz="1050" kern="100" dirty="0">
              <a:effectLst/>
              <a:latin typeface="宋体" panose="02010600030101010101" pitchFamily="2" charset="-122"/>
              <a:cs typeface="Courier New" panose="02070309020205020404"/>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4966" y="831052"/>
            <a:ext cx="6912768" cy="55502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06574" y="1052736"/>
          <a:ext cx="11305256" cy="5351209"/>
        </p:xfrm>
        <a:graphic>
          <a:graphicData uri="http://schemas.openxmlformats.org/drawingml/2006/table">
            <a:tbl>
              <a:tblPr/>
              <a:tblGrid>
                <a:gridCol w="1656184"/>
                <a:gridCol w="1368152"/>
                <a:gridCol w="3096344"/>
                <a:gridCol w="5184576"/>
              </a:tblGrid>
              <a:tr h="0">
                <a:tc gridSpan="2">
                  <a:txBody>
                    <a:bodyPr/>
                    <a:lstStyle/>
                    <a:p>
                      <a:pPr algn="ctr">
                        <a:lnSpc>
                          <a:spcPct val="114000"/>
                        </a:lnSpc>
                        <a:spcAft>
                          <a:spcPts val="0"/>
                        </a:spcAft>
                        <a:tabLst>
                          <a:tab pos="5600700" algn="l"/>
                          <a:tab pos="9715500" algn="l"/>
                        </a:tabLst>
                      </a:pPr>
                      <a:r>
                        <a:rPr lang="zh-CN" sz="2800" b="1" kern="100" dirty="0">
                          <a:effectLst/>
                          <a:latin typeface="Times New Roman" panose="02020603050405020304"/>
                          <a:ea typeface="黑体" panose="02010609060101010101" pitchFamily="2" charset="-122"/>
                          <a:cs typeface="Times New Roman" panose="02020603050405020304"/>
                        </a:rPr>
                        <a:t>年份</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黑体" panose="02010609060101010101" pitchFamily="2" charset="-122"/>
                          <a:cs typeface="Times New Roman" panose="02020603050405020304"/>
                        </a:rPr>
                        <a:t>题型</a:t>
                      </a:r>
                      <a:r>
                        <a:rPr lang="zh-CN" sz="2800" b="1" kern="100">
                          <a:effectLst/>
                          <a:latin typeface="Times New Roman" panose="02020603050405020304"/>
                          <a:ea typeface="Times New Roman" panose="02020603050405020304"/>
                          <a:cs typeface="Times New Roman" panose="02020603050405020304"/>
                        </a:rPr>
                        <a:t>、</a:t>
                      </a:r>
                      <a:r>
                        <a:rPr lang="zh-CN" sz="2800" b="1" kern="100">
                          <a:effectLst/>
                          <a:latin typeface="Times New Roman" panose="02020603050405020304"/>
                          <a:ea typeface="黑体" panose="02010609060101010101" pitchFamily="2" charset="-122"/>
                          <a:cs typeface="Times New Roman" panose="02020603050405020304"/>
                        </a:rPr>
                        <a:t>题号</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dirty="0">
                          <a:effectLst/>
                          <a:latin typeface="Times New Roman" panose="02020603050405020304"/>
                          <a:ea typeface="黑体" panose="02010609060101010101" pitchFamily="2" charset="-122"/>
                          <a:cs typeface="Times New Roman" panose="02020603050405020304"/>
                        </a:rPr>
                        <a:t>考查角度</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14000"/>
                        </a:lnSpc>
                        <a:spcAft>
                          <a:spcPts val="0"/>
                        </a:spcAft>
                        <a:tabLst>
                          <a:tab pos="5600700" algn="l"/>
                          <a:tab pos="9715500" algn="l"/>
                        </a:tabLst>
                      </a:pPr>
                      <a:r>
                        <a:rPr lang="en-US" sz="2800" b="1" kern="100">
                          <a:effectLst/>
                          <a:latin typeface="Times New Roman" panose="02020603050405020304"/>
                          <a:ea typeface="Times New Roman" panose="02020603050405020304"/>
                          <a:cs typeface="Courier New" panose="02070309020205020404"/>
                        </a:rPr>
                        <a:t>2021</a:t>
                      </a:r>
                      <a:r>
                        <a:rPr lang="zh-CN" sz="2800" b="1" kern="100">
                          <a:effectLst/>
                          <a:latin typeface="Times New Roman" panose="02020603050405020304"/>
                          <a:ea typeface="Times New Roman" panose="02020603050405020304"/>
                          <a:cs typeface="Times New Roman" panose="02020603050405020304"/>
                        </a:rPr>
                        <a:t>年全国卷</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甲卷</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选择，第</a:t>
                      </a:r>
                      <a:r>
                        <a:rPr lang="en-US" sz="2800" b="1" kern="100">
                          <a:effectLst/>
                          <a:latin typeface="Times New Roman" panose="02020603050405020304"/>
                          <a:ea typeface="Times New Roman" panose="02020603050405020304"/>
                          <a:cs typeface="Courier New" panose="02070309020205020404"/>
                        </a:rPr>
                        <a:t>8</a:t>
                      </a:r>
                      <a:r>
                        <a:rPr lang="zh-CN" sz="2800" b="1" kern="100">
                          <a:effectLst/>
                          <a:latin typeface="Times New Roman" panose="02020603050405020304"/>
                          <a:ea typeface="Times New Roman" panose="02020603050405020304"/>
                          <a:cs typeface="Times New Roman" panose="02020603050405020304"/>
                        </a:rPr>
                        <a:t>题</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以缓解城市热岛为背景考查天气系统特点。</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乙卷</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选择，第</a:t>
                      </a:r>
                      <a:r>
                        <a:rPr lang="en-US" sz="2800" b="1" kern="100">
                          <a:effectLst/>
                          <a:latin typeface="Times New Roman" panose="02020603050405020304"/>
                          <a:ea typeface="Times New Roman" panose="02020603050405020304"/>
                          <a:cs typeface="Courier New" panose="02070309020205020404"/>
                        </a:rPr>
                        <a:t>7</a:t>
                      </a:r>
                      <a:r>
                        <a:rPr lang="zh-CN" sz="2800" b="1" kern="100">
                          <a:effectLst/>
                          <a:latin typeface="Times New Roman" panose="02020603050405020304"/>
                          <a:ea typeface="Times New Roman" panose="02020603050405020304"/>
                          <a:cs typeface="Times New Roman" panose="02020603050405020304"/>
                        </a:rPr>
                        <a:t>～</a:t>
                      </a:r>
                      <a:r>
                        <a:rPr lang="en-US" sz="2800" b="1" kern="100">
                          <a:effectLst/>
                          <a:latin typeface="Times New Roman" panose="02020603050405020304"/>
                          <a:ea typeface="Times New Roman" panose="02020603050405020304"/>
                          <a:cs typeface="Courier New" panose="02070309020205020404"/>
                        </a:rPr>
                        <a:t>8</a:t>
                      </a:r>
                      <a:r>
                        <a:rPr lang="zh-CN" sz="2800" b="1" kern="100">
                          <a:effectLst/>
                          <a:latin typeface="Times New Roman" panose="02020603050405020304"/>
                          <a:ea typeface="Times New Roman" panose="02020603050405020304"/>
                          <a:cs typeface="Times New Roman" panose="02020603050405020304"/>
                        </a:rPr>
                        <a:t>题</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以我国某大城市某时间段相对湿度为背景考查降水特点。</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14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2020</a:t>
                      </a:r>
                      <a:r>
                        <a:rPr lang="zh-CN" sz="2800" b="1" kern="100" dirty="0">
                          <a:effectLst/>
                          <a:latin typeface="Times New Roman" panose="02020603050405020304"/>
                          <a:ea typeface="Times New Roman" panose="02020603050405020304"/>
                          <a:cs typeface="Times New Roman" panose="02020603050405020304"/>
                        </a:rPr>
                        <a:t>年</a:t>
                      </a:r>
                      <a:endParaRPr lang="zh-CN" sz="1050" kern="100" dirty="0">
                        <a:effectLst/>
                        <a:latin typeface="宋体" panose="02010600030101010101" pitchFamily="2" charset="-122"/>
                        <a:ea typeface="Times New Roman" panose="02020603050405020304"/>
                        <a:cs typeface="Courier New" panose="02070309020205020404"/>
                      </a:endParaRPr>
                    </a:p>
                    <a:p>
                      <a:pPr algn="ctr">
                        <a:lnSpc>
                          <a:spcPct val="114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全国卷</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卷</a:t>
                      </a:r>
                      <a:r>
                        <a:rPr lang="en-US" sz="2800" b="1" kern="100">
                          <a:effectLst/>
                          <a:latin typeface="宋体" panose="02010600030101010101" pitchFamily="2" charset="-122"/>
                          <a:ea typeface="Times New Roman" panose="02020603050405020304"/>
                          <a:cs typeface="Times New Roman" panose="02020603050405020304"/>
                        </a:rPr>
                        <a:t>Ⅰ</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非选择，第</a:t>
                      </a:r>
                      <a:r>
                        <a:rPr lang="en-US" sz="2800" b="1" kern="100">
                          <a:effectLst/>
                          <a:latin typeface="Times New Roman" panose="02020603050405020304"/>
                          <a:ea typeface="Times New Roman" panose="02020603050405020304"/>
                          <a:cs typeface="Courier New" panose="02070309020205020404"/>
                        </a:rPr>
                        <a:t>36</a:t>
                      </a:r>
                      <a:r>
                        <a:rPr lang="zh-CN" sz="2800" b="1" kern="100">
                          <a:effectLst/>
                          <a:latin typeface="Times New Roman" panose="02020603050405020304"/>
                          <a:ea typeface="Times New Roman" panose="02020603050405020304"/>
                          <a:cs typeface="Times New Roman" panose="02020603050405020304"/>
                        </a:rPr>
                        <a:t>题</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以顺坡垄种植葡萄为背景考查降水特点。</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卷</a:t>
                      </a:r>
                      <a:r>
                        <a:rPr lang="en-US" sz="2800" b="1" kern="100">
                          <a:effectLst/>
                          <a:latin typeface="宋体" panose="02010600030101010101" pitchFamily="2" charset="-122"/>
                          <a:ea typeface="Times New Roman" panose="02020603050405020304"/>
                          <a:cs typeface="Times New Roman" panose="02020603050405020304"/>
                        </a:rPr>
                        <a:t>Ⅱ</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选择，第</a:t>
                      </a:r>
                      <a:r>
                        <a:rPr lang="en-US" sz="2800" b="1" kern="100">
                          <a:effectLst/>
                          <a:latin typeface="Times New Roman" panose="02020603050405020304"/>
                          <a:ea typeface="Times New Roman" panose="02020603050405020304"/>
                          <a:cs typeface="Courier New" panose="02070309020205020404"/>
                        </a:rPr>
                        <a:t>6</a:t>
                      </a:r>
                      <a:r>
                        <a:rPr lang="zh-CN" sz="2800" b="1" kern="100">
                          <a:effectLst/>
                          <a:latin typeface="Times New Roman" panose="02020603050405020304"/>
                          <a:ea typeface="Times New Roman" panose="02020603050405020304"/>
                          <a:cs typeface="Times New Roman" panose="02020603050405020304"/>
                        </a:rPr>
                        <a:t>～</a:t>
                      </a:r>
                      <a:r>
                        <a:rPr lang="en-US" sz="2800" b="1" kern="100">
                          <a:effectLst/>
                          <a:latin typeface="Times New Roman" panose="02020603050405020304"/>
                          <a:ea typeface="Times New Roman" panose="02020603050405020304"/>
                          <a:cs typeface="Courier New" panose="02070309020205020404"/>
                        </a:rPr>
                        <a:t>8</a:t>
                      </a:r>
                      <a:r>
                        <a:rPr lang="zh-CN" sz="2800" b="1" kern="100">
                          <a:effectLst/>
                          <a:latin typeface="Times New Roman" panose="02020603050405020304"/>
                          <a:ea typeface="Times New Roman" panose="02020603050405020304"/>
                          <a:cs typeface="Times New Roman" panose="02020603050405020304"/>
                        </a:rPr>
                        <a:t>题</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以绿洲和沙漠受热状况切入考查热力环流。</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tabLst>
                          <a:tab pos="5600700" algn="l"/>
                          <a:tab pos="9715500" algn="l"/>
                        </a:tabLst>
                      </a:pPr>
                      <a:r>
                        <a:rPr lang="zh-CN" sz="2800" b="1" kern="100">
                          <a:effectLst/>
                          <a:latin typeface="Times New Roman" panose="02020603050405020304"/>
                          <a:ea typeface="Times New Roman" panose="02020603050405020304"/>
                          <a:cs typeface="Times New Roman" panose="02020603050405020304"/>
                        </a:rPr>
                        <a:t>选择，第</a:t>
                      </a:r>
                      <a:r>
                        <a:rPr lang="en-US" sz="2800" b="1" kern="100">
                          <a:effectLst/>
                          <a:latin typeface="Times New Roman" panose="02020603050405020304"/>
                          <a:ea typeface="Times New Roman" panose="02020603050405020304"/>
                          <a:cs typeface="Courier New" panose="02070309020205020404"/>
                        </a:rPr>
                        <a:t>9,11</a:t>
                      </a:r>
                      <a:r>
                        <a:rPr lang="zh-CN" sz="2800" b="1" kern="100">
                          <a:effectLst/>
                          <a:latin typeface="Times New Roman" panose="02020603050405020304"/>
                          <a:ea typeface="Times New Roman" panose="02020603050405020304"/>
                          <a:cs typeface="Times New Roman" panose="02020603050405020304"/>
                        </a:rPr>
                        <a:t>题</a:t>
                      </a:r>
                      <a:endParaRPr lang="zh-CN" sz="1050" kern="10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Aft>
                          <a:spcPts val="0"/>
                        </a:spcAft>
                        <a:tabLst>
                          <a:tab pos="5600700" algn="l"/>
                          <a:tab pos="9715500" algn="l"/>
                        </a:tabLst>
                      </a:pPr>
                      <a:r>
                        <a:rPr lang="zh-CN" sz="2800" b="1" kern="100" dirty="0">
                          <a:effectLst/>
                          <a:latin typeface="Times New Roman" panose="02020603050405020304"/>
                          <a:ea typeface="Times New Roman" panose="02020603050405020304"/>
                          <a:cs typeface="Times New Roman" panose="02020603050405020304"/>
                        </a:rPr>
                        <a:t>以乌拉尔山脉东西两侧自然差异切入考查影响降水的因素。</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733256"/>
            <a:ext cx="12190413" cy="112474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736356" y="4365104"/>
            <a:ext cx="6265936"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9600" b="1" smtClean="0">
                <a:solidFill>
                  <a:schemeClr val="bg1">
                    <a:lumMod val="50000"/>
                  </a:schemeClr>
                </a:solidFill>
                <a:latin typeface="微软雅黑" panose="020B0503020204020204" pitchFamily="34" charset="-122"/>
                <a:ea typeface="微软雅黑" panose="020B0503020204020204" pitchFamily="34" charset="-122"/>
              </a:rPr>
              <a:t>谢谢观看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06574" y="836712"/>
          <a:ext cx="11305256" cy="5632704"/>
        </p:xfrm>
        <a:graphic>
          <a:graphicData uri="http://schemas.openxmlformats.org/drawingml/2006/table">
            <a:tbl>
              <a:tblPr/>
              <a:tblGrid>
                <a:gridCol w="11305256"/>
              </a:tblGrid>
              <a:tr h="0">
                <a:tc>
                  <a:txBody>
                    <a:bodyPr/>
                    <a:lstStyle/>
                    <a:p>
                      <a:pPr algn="ctr">
                        <a:lnSpc>
                          <a:spcPct val="110000"/>
                        </a:lnSpc>
                        <a:spcAft>
                          <a:spcPts val="0"/>
                        </a:spcAft>
                        <a:tabLst>
                          <a:tab pos="5600700" algn="l"/>
                          <a:tab pos="9715500" algn="l"/>
                        </a:tabLst>
                      </a:pPr>
                      <a:r>
                        <a:rPr lang="zh-CN" sz="2800" b="1" kern="100" dirty="0">
                          <a:effectLst/>
                          <a:latin typeface="Times New Roman" panose="02020603050405020304"/>
                          <a:ea typeface="黑体" panose="02010609060101010101" pitchFamily="2" charset="-122"/>
                          <a:cs typeface="Times New Roman" panose="02020603050405020304"/>
                        </a:rPr>
                        <a:t>备考导航</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0000"/>
                        </a:lnSpc>
                        <a:spcAft>
                          <a:spcPts val="0"/>
                        </a:spcAft>
                        <a:tabLst>
                          <a:tab pos="5600700" algn="l"/>
                          <a:tab pos="9715500" algn="l"/>
                        </a:tabLst>
                      </a:pPr>
                      <a:r>
                        <a:rPr lang="zh-CN" sz="2800" b="1" kern="100" dirty="0">
                          <a:effectLst/>
                          <a:latin typeface="Times New Roman" panose="02020603050405020304"/>
                          <a:ea typeface="黑体" panose="02010609060101010101" pitchFamily="2" charset="-122"/>
                          <a:cs typeface="Times New Roman" panose="02020603050405020304"/>
                        </a:rPr>
                        <a:t>命题规律：</a:t>
                      </a:r>
                      <a:endParaRPr lang="zh-CN" sz="1050" kern="100" dirty="0">
                        <a:effectLst/>
                        <a:latin typeface="宋体" panose="02010600030101010101" pitchFamily="2" charset="-122"/>
                        <a:ea typeface="Times New Roman" panose="02020603050405020304"/>
                        <a:cs typeface="Courier New" panose="02070309020205020404"/>
                      </a:endParaRPr>
                    </a:p>
                    <a:p>
                      <a:pPr marL="0" indent="723900" algn="l">
                        <a:lnSpc>
                          <a:spcPct val="110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1</a:t>
                      </a:r>
                      <a:r>
                        <a:rPr lang="zh-CN" sz="2800" b="1" kern="100" dirty="0">
                          <a:effectLst/>
                          <a:latin typeface="Times New Roman" panose="02020603050405020304"/>
                          <a:ea typeface="Times New Roman" panose="02020603050405020304"/>
                          <a:cs typeface="Times New Roman" panose="02020603050405020304"/>
                        </a:rPr>
                        <a:t>．近五年对本专题内容每年必考，考查内容较多。主要集中在气温、降水等方面，在风、气压、锋面和气候变化方面也有命题，试题难度中等。考核形式上选择题、综合题并重，综合题考查方式逐渐增多。</a:t>
                      </a:r>
                      <a:endParaRPr lang="zh-CN" sz="1050" kern="100" dirty="0">
                        <a:effectLst/>
                        <a:latin typeface="宋体" panose="02010600030101010101" pitchFamily="2" charset="-122"/>
                        <a:ea typeface="Times New Roman" panose="02020603050405020304"/>
                        <a:cs typeface="Courier New" panose="02070309020205020404"/>
                      </a:endParaRPr>
                    </a:p>
                    <a:p>
                      <a:pPr marL="0" indent="723900" algn="l">
                        <a:lnSpc>
                          <a:spcPct val="110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2</a:t>
                      </a:r>
                      <a:r>
                        <a:rPr lang="zh-CN" sz="2800" b="1" kern="100" dirty="0">
                          <a:effectLst/>
                          <a:latin typeface="Times New Roman" panose="02020603050405020304"/>
                          <a:ea typeface="Times New Roman" panose="02020603050405020304"/>
                          <a:cs typeface="Times New Roman" panose="02020603050405020304"/>
                        </a:rPr>
                        <a:t>．试题设问多从推理判断、探究成因，以及图文判读等角度设置问题，考查运用地理知识、原理分析、阐释现象的能力。</a:t>
                      </a:r>
                      <a:endParaRPr lang="zh-CN" sz="1050" kern="100" dirty="0">
                        <a:effectLst/>
                        <a:latin typeface="宋体" panose="02010600030101010101" pitchFamily="2" charset="-122"/>
                        <a:ea typeface="Times New Roman" panose="02020603050405020304"/>
                        <a:cs typeface="Courier New" panose="02070309020205020404"/>
                      </a:endParaRPr>
                    </a:p>
                    <a:p>
                      <a:pPr algn="l">
                        <a:lnSpc>
                          <a:spcPct val="110000"/>
                        </a:lnSpc>
                        <a:spcAft>
                          <a:spcPts val="0"/>
                        </a:spcAft>
                        <a:tabLst>
                          <a:tab pos="5600700" algn="l"/>
                          <a:tab pos="9715500" algn="l"/>
                        </a:tabLst>
                      </a:pPr>
                      <a:r>
                        <a:rPr lang="zh-CN" sz="2800" b="1" kern="100" dirty="0">
                          <a:effectLst/>
                          <a:latin typeface="Times New Roman" panose="02020603050405020304"/>
                          <a:ea typeface="黑体" panose="02010609060101010101" pitchFamily="2" charset="-122"/>
                          <a:cs typeface="Times New Roman" panose="02020603050405020304"/>
                        </a:rPr>
                        <a:t>命题预测：</a:t>
                      </a:r>
                      <a:endParaRPr lang="zh-CN" sz="1050" kern="100" dirty="0">
                        <a:effectLst/>
                        <a:latin typeface="宋体" panose="02010600030101010101" pitchFamily="2" charset="-122"/>
                        <a:ea typeface="Times New Roman" panose="02020603050405020304"/>
                        <a:cs typeface="Courier New" panose="02070309020205020404"/>
                      </a:endParaRPr>
                    </a:p>
                    <a:p>
                      <a:pPr marL="0" indent="723900" algn="l">
                        <a:lnSpc>
                          <a:spcPct val="110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1</a:t>
                      </a:r>
                      <a:r>
                        <a:rPr lang="zh-CN" sz="2800" b="1" kern="100" dirty="0">
                          <a:effectLst/>
                          <a:latin typeface="Times New Roman" panose="02020603050405020304"/>
                          <a:ea typeface="Times New Roman" panose="02020603050405020304"/>
                          <a:cs typeface="Times New Roman" panose="02020603050405020304"/>
                        </a:rPr>
                        <a:t>．</a:t>
                      </a:r>
                      <a:r>
                        <a:rPr lang="en-US" sz="2800" b="1" kern="100" dirty="0">
                          <a:effectLst/>
                          <a:latin typeface="Times New Roman" panose="02020603050405020304"/>
                          <a:ea typeface="Times New Roman" panose="02020603050405020304"/>
                          <a:cs typeface="Courier New" panose="02070309020205020404"/>
                        </a:rPr>
                        <a:t>2022</a:t>
                      </a:r>
                      <a:r>
                        <a:rPr lang="zh-CN" sz="2800" b="1" kern="100" dirty="0">
                          <a:effectLst/>
                          <a:latin typeface="Times New Roman" panose="02020603050405020304"/>
                          <a:ea typeface="Times New Roman" panose="02020603050405020304"/>
                          <a:cs typeface="Times New Roman" panose="02020603050405020304"/>
                        </a:rPr>
                        <a:t>年高考仍将重点考查气候类型的特点、分布及其成因、气候变化及气候对其他地理要素的影响。</a:t>
                      </a:r>
                      <a:endParaRPr lang="zh-CN" sz="1050" kern="100" dirty="0">
                        <a:effectLst/>
                        <a:latin typeface="宋体" panose="02010600030101010101" pitchFamily="2" charset="-122"/>
                        <a:ea typeface="Times New Roman" panose="02020603050405020304"/>
                        <a:cs typeface="Courier New" panose="02070309020205020404"/>
                      </a:endParaRPr>
                    </a:p>
                    <a:p>
                      <a:pPr marL="0" indent="723900" algn="l">
                        <a:lnSpc>
                          <a:spcPct val="110000"/>
                        </a:lnSpc>
                        <a:spcAft>
                          <a:spcPts val="0"/>
                        </a:spcAft>
                        <a:tabLst>
                          <a:tab pos="5600700" algn="l"/>
                          <a:tab pos="9715500" algn="l"/>
                        </a:tabLst>
                      </a:pPr>
                      <a:r>
                        <a:rPr lang="en-US" sz="2800" b="1" kern="100" dirty="0">
                          <a:effectLst/>
                          <a:latin typeface="Times New Roman" panose="02020603050405020304"/>
                          <a:ea typeface="Times New Roman" panose="02020603050405020304"/>
                          <a:cs typeface="Courier New" panose="02070309020205020404"/>
                        </a:rPr>
                        <a:t>2</a:t>
                      </a:r>
                      <a:r>
                        <a:rPr lang="zh-CN" sz="2800" b="1" kern="100" dirty="0">
                          <a:effectLst/>
                          <a:latin typeface="Times New Roman" panose="02020603050405020304"/>
                          <a:ea typeface="Times New Roman" panose="02020603050405020304"/>
                          <a:cs typeface="Times New Roman" panose="02020603050405020304"/>
                        </a:rPr>
                        <a:t>．气候类型方面选择题和非选择题都有可能出现，一般通过与生产和生活相关的实例相结合，考查学生对该知识理解、运用能力。</a:t>
                      </a:r>
                      <a:endParaRPr lang="zh-CN" sz="1050" kern="100" dirty="0">
                        <a:effectLst/>
                        <a:latin typeface="宋体" panose="02010600030101010101" pitchFamily="2" charset="-122"/>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Picture 1" descr="D:\MMMMMMMMM\原稿\二轮地理\新建文件夹\TP1.T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982638" y="908720"/>
            <a:ext cx="9361040" cy="53749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31470" y="1941830"/>
            <a:ext cx="5427980" cy="1899285"/>
          </a:xfrm>
        </p:spPr>
        <p:txBody>
          <a:bodyPr wrap="square"/>
          <a:lstStyle/>
          <a:p>
            <a:pPr indent="0" algn="l" fontAlgn="auto">
              <a:tabLst>
                <a:tab pos="5648325" algn="l"/>
                <a:tab pos="10046970" algn="l"/>
                <a:tab pos="5600700" algn="l"/>
                <a:tab pos="9715500" algn="l"/>
              </a:tabLst>
            </a:pPr>
            <a:r>
              <a:rPr lang="zh-CN" altLang="zh-CN" kern="100" dirty="0">
                <a:ea typeface="黑体" panose="02010609060101010101" pitchFamily="2" charset="-122"/>
                <a:cs typeface="Times New Roman" panose="02020603050405020304"/>
              </a:rPr>
              <a:t>一</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大气的受热过程及原理应用</a:t>
            </a:r>
            <a:endParaRPr lang="zh-CN" altLang="zh-CN" sz="1050" kern="100" dirty="0">
              <a:latin typeface="宋体" panose="02010600030101010101" pitchFamily="2" charset="-122"/>
              <a:cs typeface="Courier New" panose="02070309020205020404"/>
            </a:endParaRPr>
          </a:p>
          <a:p>
            <a:pPr indent="0" algn="l" fontAlgn="auto">
              <a:tabLst>
                <a:tab pos="5648325" algn="l"/>
                <a:tab pos="10046970" algn="l"/>
                <a:tab pos="5600700" algn="l"/>
                <a:tab pos="9715500" algn="l"/>
              </a:tabLst>
            </a:pPr>
            <a:r>
              <a:rPr lang="en-US" altLang="zh-CN" kern="100" dirty="0">
                <a:ea typeface="黑体" panose="02010609060101010101" pitchFamily="2" charset="-122"/>
                <a:cs typeface="Courier New" panose="02070309020205020404"/>
              </a:rPr>
              <a:t>1</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大气的受热过程实质是个能量传递过程</a:t>
            </a:r>
            <a:r>
              <a:rPr lang="zh-CN" altLang="zh-CN" kern="100" dirty="0">
                <a:cs typeface="Times New Roman" panose="02020603050405020304"/>
              </a:rPr>
              <a:t>，</a:t>
            </a:r>
            <a:r>
              <a:rPr lang="zh-CN" altLang="zh-CN" kern="100" dirty="0">
                <a:ea typeface="黑体" panose="02010609060101010101" pitchFamily="2" charset="-122"/>
                <a:cs typeface="Times New Roman" panose="02020603050405020304"/>
              </a:rPr>
              <a:t>其过程如下：</a:t>
            </a:r>
            <a:endParaRPr lang="zh-CN" altLang="zh-CN" sz="1050" kern="100" dirty="0">
              <a:effectLst/>
              <a:latin typeface="宋体" panose="02010600030101010101" pitchFamily="2" charset="-122"/>
              <a:cs typeface="Courier New" panose="02070309020205020404"/>
            </a:endParaRPr>
          </a:p>
        </p:txBody>
      </p:sp>
      <p:sp>
        <p:nvSpPr>
          <p:cNvPr id="5" name="内容占位符 2"/>
          <p:cNvSpPr txBox="1"/>
          <p:nvPr/>
        </p:nvSpPr>
        <p:spPr>
          <a:xfrm>
            <a:off x="2846705" y="764540"/>
            <a:ext cx="6090285" cy="553085"/>
          </a:xfrm>
          <a:prstGeom prst="rect">
            <a:avLst/>
          </a:prstGeom>
          <a:ln w="63500" cmpd="sng">
            <a:solidFill>
              <a:srgbClr val="FF0000"/>
            </a:solidFill>
            <a:prstDash val="lgDash"/>
          </a:ln>
        </p:spPr>
        <p:txBody>
          <a:bodyPr vert="horz" wrap="square" lIns="91440" tIns="45720" rIns="91440" bIns="45720" rtlCol="0">
            <a:spAutoFit/>
          </a:bodyPr>
          <a:lstStyle>
            <a:lvl1pPr marL="0" indent="720090" algn="just" defTabSz="914400" rtl="0" eaLnBrk="1" latinLnBrk="0" hangingPunct="0">
              <a:lnSpc>
                <a:spcPct val="140000"/>
              </a:lnSpc>
              <a:spcBef>
                <a:spcPts val="0"/>
              </a:spcBef>
              <a:buFontTx/>
              <a:buNone/>
              <a:tabLst>
                <a:tab pos="5648325" algn="l"/>
                <a:tab pos="10046970" algn="l"/>
              </a:tabLst>
              <a:defRPr sz="2800" b="1" kern="1200" baseline="0">
                <a:solidFill>
                  <a:schemeClr val="tx1"/>
                </a:solidFill>
                <a:latin typeface="+mj-lt"/>
                <a:ea typeface="宋体" panose="02010600030101010101" pitchFamily="2" charset="-122"/>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en-US" sz="3000" kern="100" dirty="0">
                <a:ea typeface="黑体" panose="02010609060101010101" pitchFamily="2" charset="-122"/>
                <a:cs typeface="Times New Roman" panose="02020603050405020304"/>
              </a:rPr>
              <a:t>高频考点一　大气受热状况与气温</a:t>
            </a:r>
            <a:endParaRPr lang="zh-CN" altLang="en-US" sz="3000" dirty="0"/>
          </a:p>
        </p:txBody>
      </p:sp>
      <p:grpSp>
        <p:nvGrpSpPr>
          <p:cNvPr id="6" name="组合 5"/>
          <p:cNvGrpSpPr/>
          <p:nvPr/>
        </p:nvGrpSpPr>
        <p:grpSpPr>
          <a:xfrm>
            <a:off x="4606151" y="1382435"/>
            <a:ext cx="2709845" cy="534650"/>
            <a:chOff x="4677906" y="943010"/>
            <a:chExt cx="2709845" cy="534650"/>
          </a:xfrm>
        </p:grpSpPr>
        <p:sp>
          <p:nvSpPr>
            <p:cNvPr id="7" name="Rectangle 3"/>
            <p:cNvSpPr>
              <a:spLocks noChangeArrowheads="1"/>
            </p:cNvSpPr>
            <p:nvPr/>
          </p:nvSpPr>
          <p:spPr bwMode="auto">
            <a:xfrm>
              <a:off x="4677906"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541368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9" name="Rectangle 3"/>
            <p:cNvSpPr>
              <a:spLocks noChangeArrowheads="1"/>
            </p:cNvSpPr>
            <p:nvPr/>
          </p:nvSpPr>
          <p:spPr bwMode="auto">
            <a:xfrm>
              <a:off x="613376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Rectangle 3"/>
            <p:cNvSpPr>
              <a:spLocks noChangeArrowheads="1"/>
            </p:cNvSpPr>
            <p:nvPr/>
          </p:nvSpPr>
          <p:spPr bwMode="auto">
            <a:xfrm>
              <a:off x="6842410" y="943010"/>
              <a:ext cx="545341" cy="523220"/>
            </a:xfrm>
            <a:prstGeom prst="rect">
              <a:avLst/>
            </a:prstGeom>
            <a:solidFill>
              <a:schemeClr val="bg1">
                <a:lumMod val="95000"/>
              </a:schemeClr>
            </a:solidFill>
            <a:ln>
              <a:solidFill>
                <a:schemeClr val="tx1"/>
              </a:solidFill>
              <a:prstDash val="lgDash"/>
            </a:ln>
            <a:effectLst/>
          </p:spPr>
          <p:txBody>
            <a:bodyPr vert="horz" wrap="none" lIns="91440" tIns="45720" rIns="91440" bIns="45720" numCol="1" anchor="ctr"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sz="280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Rectangle 3"/>
            <p:cNvSpPr>
              <a:spLocks noChangeArrowheads="1"/>
            </p:cNvSpPr>
            <p:nvPr/>
          </p:nvSpPr>
          <p:spPr bwMode="auto">
            <a:xfrm>
              <a:off x="4682155" y="954440"/>
              <a:ext cx="2698175"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fontAlgn="base">
                <a:spcBef>
                  <a:spcPct val="0"/>
                </a:spcBef>
                <a:spcAft>
                  <a:spcPct val="0"/>
                </a:spcAft>
              </a:pPr>
              <a:r>
                <a:rPr lang="zh-CN" altLang="en-US" sz="2800" dirty="0" smtClean="0">
                  <a:latin typeface="方正美黑_GBK" pitchFamily="65" charset="-122"/>
                  <a:ea typeface="方正美黑_GBK" pitchFamily="65" charset="-122"/>
                </a:rPr>
                <a:t>备</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考</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锦</a:t>
              </a:r>
              <a:r>
                <a:rPr lang="zh-CN" altLang="en-US" sz="2800" dirty="0">
                  <a:latin typeface="方正美黑_GBK" pitchFamily="65" charset="-122"/>
                  <a:ea typeface="方正美黑_GBK" pitchFamily="65" charset="-122"/>
                </a:rPr>
                <a:t>　</a:t>
              </a:r>
              <a:r>
                <a:rPr lang="zh-CN" altLang="en-US" sz="2800" dirty="0" smtClean="0">
                  <a:latin typeface="方正美黑_GBK" pitchFamily="65" charset="-122"/>
                  <a:ea typeface="方正美黑_GBK" pitchFamily="65" charset="-122"/>
                </a:rPr>
                <a:t>囊</a:t>
              </a:r>
              <a:endParaRPr kumimoji="0" lang="zh-CN" sz="1800" i="0" u="none" strike="noStrike" cap="none" normalizeH="0" baseline="0" dirty="0" smtClean="0">
                <a:ln>
                  <a:noFill/>
                </a:ln>
                <a:effectLst/>
                <a:latin typeface="方正美黑_GBK" pitchFamily="65" charset="-122"/>
                <a:ea typeface="方正美黑_GBK" pitchFamily="65" charset="-122"/>
              </a:endParaRPr>
            </a:p>
          </p:txBody>
        </p:sp>
      </p:grpSp>
      <p:sp>
        <p:nvSpPr>
          <p:cNvPr id="3"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49" name="Picture 1" descr="D:\MMMMMMMMM\原稿\二轮地理\新建文件夹\D38.t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883275" y="1916430"/>
            <a:ext cx="5735955" cy="43218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4979" y="690191"/>
            <a:ext cx="11383967" cy="4828053"/>
          </a:xfrm>
        </p:spPr>
        <p:txBody>
          <a:bodyPr/>
          <a:lstStyle/>
          <a:p>
            <a:pPr indent="711200" algn="l" fontAlgn="auto">
              <a:tabLst>
                <a:tab pos="5648325" algn="l"/>
                <a:tab pos="10046970" algn="l"/>
                <a:tab pos="5600700" algn="l"/>
                <a:tab pos="9715500" algn="l"/>
              </a:tabLst>
              <a:extLst>
                <a:ext uri="{35155182-B16C-46BC-9424-99874614C6A1}">
                  <wpsdc:indentchars xmlns:wpsdc="http://www.wps.cn/officeDocument/2017/drawingmlCustomData" xmlns="" val="200" checksum="3773799597"/>
                </a:ext>
              </a:extLst>
            </a:pPr>
            <a:r>
              <a:rPr lang="zh-CN" altLang="zh-CN" kern="100" dirty="0">
                <a:ea typeface="黑体" panose="02010609060101010101" pitchFamily="2" charset="-122"/>
                <a:cs typeface="Times New Roman" panose="02020603050405020304"/>
              </a:rPr>
              <a:t>技巧点拨：</a:t>
            </a:r>
            <a:r>
              <a:rPr lang="zh-CN" altLang="zh-CN" kern="100" dirty="0">
                <a:ea typeface="楷体_GB2312"/>
                <a:cs typeface="Times New Roman" panose="02020603050405020304"/>
              </a:rPr>
              <a:t>判读大气受热过程中需注意：</a:t>
            </a:r>
            <a:endParaRPr lang="zh-CN" altLang="zh-CN" sz="1050" kern="100" dirty="0">
              <a:latin typeface="宋体" panose="02010600030101010101" pitchFamily="2" charset="-122"/>
              <a:cs typeface="Courier New" panose="02070309020205020404"/>
            </a:endParaRPr>
          </a:p>
          <a:p>
            <a:pPr indent="711200" algn="l" fontAlgn="auto">
              <a:tabLst>
                <a:tab pos="5648325" algn="l"/>
                <a:tab pos="10046970" algn="l"/>
                <a:tab pos="5600700" algn="l"/>
                <a:tab pos="9715500" algn="l"/>
              </a:tabLst>
              <a:extLst>
                <a:ext uri="{35155182-B16C-46BC-9424-99874614C6A1}">
                  <wpsdc:indentchars xmlns:wpsdc="http://www.wps.cn/officeDocument/2017/drawingmlCustomData" xmlns="" val="200" checksum="3773799597"/>
                </a:ext>
              </a:extLst>
            </a:pPr>
            <a:r>
              <a:rPr lang="en-US" altLang="zh-CN" kern="100" dirty="0">
                <a:ea typeface="楷体_GB2312"/>
                <a:cs typeface="Courier New" panose="02070309020205020404"/>
              </a:rPr>
              <a:t>(1)</a:t>
            </a:r>
            <a:r>
              <a:rPr lang="zh-CN" altLang="zh-CN" kern="100" dirty="0">
                <a:ea typeface="楷体_GB2312"/>
                <a:cs typeface="Times New Roman" panose="02020603050405020304"/>
              </a:rPr>
              <a:t>理解大气受热过程的实质</a:t>
            </a:r>
            <a:r>
              <a:rPr lang="zh-CN" altLang="zh-CN" kern="100" dirty="0">
                <a:cs typeface="Times New Roman" panose="02020603050405020304"/>
              </a:rPr>
              <a:t>，</a:t>
            </a:r>
            <a:r>
              <a:rPr lang="zh-CN" altLang="zh-CN" kern="100" dirty="0">
                <a:ea typeface="楷体_GB2312"/>
                <a:cs typeface="Times New Roman" panose="02020603050405020304"/>
              </a:rPr>
              <a:t>地面先吸收太阳辐射</a:t>
            </a:r>
            <a:r>
              <a:rPr lang="zh-CN" altLang="zh-CN" kern="100" dirty="0">
                <a:cs typeface="Times New Roman" panose="02020603050405020304"/>
              </a:rPr>
              <a:t>，</a:t>
            </a:r>
            <a:r>
              <a:rPr lang="zh-CN" altLang="zh-CN" kern="100" dirty="0">
                <a:ea typeface="楷体_GB2312"/>
                <a:cs typeface="Times New Roman" panose="02020603050405020304"/>
              </a:rPr>
              <a:t>然后把热量传给大气</a:t>
            </a:r>
            <a:r>
              <a:rPr lang="zh-CN" altLang="zh-CN" kern="100" dirty="0">
                <a:cs typeface="Times New Roman" panose="02020603050405020304"/>
              </a:rPr>
              <a:t>，</a:t>
            </a:r>
            <a:r>
              <a:rPr lang="zh-CN" altLang="zh-CN" kern="100" dirty="0">
                <a:ea typeface="楷体_GB2312"/>
                <a:cs typeface="Times New Roman" panose="02020603050405020304"/>
              </a:rPr>
              <a:t>大气通过逆辐射把热量又还给地面</a:t>
            </a:r>
            <a:r>
              <a:rPr lang="zh-CN" altLang="zh-CN" kern="100" dirty="0">
                <a:cs typeface="Times New Roman" panose="02020603050405020304"/>
              </a:rPr>
              <a:t>。</a:t>
            </a:r>
            <a:endParaRPr lang="zh-CN" altLang="zh-CN" sz="1050" kern="100" dirty="0">
              <a:latin typeface="宋体" panose="02010600030101010101" pitchFamily="2" charset="-122"/>
              <a:cs typeface="Courier New" panose="02070309020205020404"/>
            </a:endParaRPr>
          </a:p>
          <a:p>
            <a:pPr indent="711200" algn="l" fontAlgn="auto">
              <a:tabLst>
                <a:tab pos="5648325" algn="l"/>
                <a:tab pos="10046970" algn="l"/>
                <a:tab pos="5600700" algn="l"/>
                <a:tab pos="9715500" algn="l"/>
              </a:tabLst>
              <a:extLst>
                <a:ext uri="{35155182-B16C-46BC-9424-99874614C6A1}">
                  <wpsdc:indentchars xmlns:wpsdc="http://www.wps.cn/officeDocument/2017/drawingmlCustomData" xmlns="" val="200" checksum="3773799597"/>
                </a:ext>
              </a:extLst>
            </a:pPr>
            <a:r>
              <a:rPr lang="en-US" altLang="zh-CN" kern="100" dirty="0">
                <a:ea typeface="楷体_GB2312"/>
                <a:cs typeface="Courier New" panose="02070309020205020404"/>
              </a:rPr>
              <a:t>(2)</a:t>
            </a:r>
            <a:r>
              <a:rPr lang="zh-CN" altLang="zh-CN" kern="100" dirty="0">
                <a:ea typeface="楷体_GB2312"/>
                <a:cs typeface="Times New Roman" panose="02020603050405020304"/>
              </a:rPr>
              <a:t>地表在白天接收太阳辐射</a:t>
            </a:r>
            <a:r>
              <a:rPr lang="zh-CN" altLang="zh-CN" kern="100" dirty="0">
                <a:cs typeface="Times New Roman" panose="02020603050405020304"/>
              </a:rPr>
              <a:t>，</a:t>
            </a:r>
            <a:r>
              <a:rPr lang="zh-CN" altLang="zh-CN" kern="100" dirty="0">
                <a:ea typeface="楷体_GB2312"/>
                <a:cs typeface="Times New Roman" panose="02020603050405020304"/>
              </a:rPr>
              <a:t>大气辐射和地面辐射随时都存在</a:t>
            </a:r>
            <a:r>
              <a:rPr lang="zh-CN" altLang="zh-CN" kern="100" dirty="0">
                <a:cs typeface="Times New Roman" panose="02020603050405020304"/>
              </a:rPr>
              <a:t>，</a:t>
            </a:r>
            <a:r>
              <a:rPr lang="zh-CN" altLang="zh-CN" kern="100" dirty="0">
                <a:ea typeface="楷体_GB2312"/>
                <a:cs typeface="Times New Roman" panose="02020603050405020304"/>
              </a:rPr>
              <a:t>只不过不同时刻强弱不同</a:t>
            </a:r>
            <a:r>
              <a:rPr lang="zh-CN" altLang="zh-CN" kern="100" dirty="0">
                <a:cs typeface="Times New Roman" panose="02020603050405020304"/>
              </a:rPr>
              <a:t>，</a:t>
            </a:r>
            <a:r>
              <a:rPr lang="zh-CN" altLang="zh-CN" kern="100" dirty="0">
                <a:ea typeface="楷体_GB2312"/>
                <a:cs typeface="Times New Roman" panose="02020603050405020304"/>
              </a:rPr>
              <a:t>且大气辐射最强和地面辐射最强的时刻分别是大气温度最高和地面温度最高的时刻</a:t>
            </a:r>
            <a:r>
              <a:rPr lang="zh-CN" altLang="zh-CN" kern="100" dirty="0">
                <a:cs typeface="Times New Roman" panose="02020603050405020304"/>
              </a:rPr>
              <a:t>。</a:t>
            </a:r>
            <a:endParaRPr lang="zh-CN" altLang="zh-CN" sz="1050" kern="100" dirty="0">
              <a:latin typeface="宋体" panose="02010600030101010101" pitchFamily="2" charset="-122"/>
              <a:cs typeface="Courier New" panose="02070309020205020404"/>
            </a:endParaRPr>
          </a:p>
          <a:p>
            <a:pPr indent="711200" algn="l" fontAlgn="auto">
              <a:tabLst>
                <a:tab pos="5648325" algn="l"/>
                <a:tab pos="10046970" algn="l"/>
                <a:tab pos="5600700" algn="l"/>
                <a:tab pos="9715500" algn="l"/>
              </a:tabLst>
              <a:extLst>
                <a:ext uri="{35155182-B16C-46BC-9424-99874614C6A1}">
                  <wpsdc:indentchars xmlns:wpsdc="http://www.wps.cn/officeDocument/2017/drawingmlCustomData" xmlns="" val="200" checksum="3773799597"/>
                </a:ext>
              </a:extLst>
            </a:pPr>
            <a:r>
              <a:rPr lang="en-US" altLang="zh-CN" kern="100" dirty="0">
                <a:ea typeface="楷体_GB2312"/>
                <a:cs typeface="Courier New" panose="02070309020205020404"/>
              </a:rPr>
              <a:t>(3)</a:t>
            </a:r>
            <a:r>
              <a:rPr lang="zh-CN" altLang="zh-CN" kern="100" dirty="0">
                <a:ea typeface="楷体_GB2312"/>
                <a:cs typeface="Times New Roman" panose="02020603050405020304"/>
              </a:rPr>
              <a:t>现实生活中的应用</a:t>
            </a:r>
            <a:r>
              <a:rPr lang="zh-CN" altLang="zh-CN" kern="100" dirty="0">
                <a:cs typeface="Times New Roman" panose="02020603050405020304"/>
              </a:rPr>
              <a:t>，</a:t>
            </a:r>
            <a:r>
              <a:rPr lang="zh-CN" altLang="zh-CN" kern="100" dirty="0">
                <a:ea typeface="楷体_GB2312"/>
                <a:cs typeface="Times New Roman" panose="02020603050405020304"/>
              </a:rPr>
              <a:t>白天一般主要考虑大气对太阳辐射的削弱作用</a:t>
            </a:r>
            <a:r>
              <a:rPr lang="zh-CN" altLang="zh-CN" kern="100" dirty="0">
                <a:cs typeface="Times New Roman" panose="02020603050405020304"/>
              </a:rPr>
              <a:t>，</a:t>
            </a:r>
            <a:r>
              <a:rPr lang="zh-CN" altLang="zh-CN" kern="100" dirty="0">
                <a:ea typeface="楷体_GB2312"/>
                <a:cs typeface="Times New Roman" panose="02020603050405020304"/>
              </a:rPr>
              <a:t>晚上一般考虑大气对地面的保温作用</a:t>
            </a:r>
            <a:r>
              <a:rPr lang="zh-CN" altLang="zh-CN" kern="100" dirty="0">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p:cNvGraphicFramePr>
          <p:nvPr/>
        </p:nvGraphicFramePr>
        <p:xfrm>
          <a:off x="523875" y="743480"/>
          <a:ext cx="11142663" cy="5494338"/>
        </p:xfrm>
        <a:graphic>
          <a:graphicData uri="http://schemas.openxmlformats.org/presentationml/2006/ole">
            <p:oleObj spid="_x0000_s3205" name="文档" r:id="rId3" imgW="11142708" imgH="5493717"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p:cNvGraphicFramePr>
          <p:nvPr/>
        </p:nvGraphicFramePr>
        <p:xfrm>
          <a:off x="452120" y="815340"/>
          <a:ext cx="11142663" cy="2786063"/>
        </p:xfrm>
        <a:graphic>
          <a:graphicData uri="http://schemas.openxmlformats.org/presentationml/2006/ole">
            <p:oleObj spid="_x0000_s15361" name="文档" r:id="rId3" imgW="11142708" imgH="2786475"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22935" y="765175"/>
            <a:ext cx="10672445" cy="829945"/>
          </a:xfrm>
          <a:prstGeom prst="rect">
            <a:avLst/>
          </a:prstGeom>
          <a:noFill/>
          <a:ln w="9525">
            <a:noFill/>
          </a:ln>
        </p:spPr>
        <p:txBody>
          <a:bodyPr wrap="square">
            <a:spAutoFit/>
          </a:bodyPr>
          <a:lstStyle/>
          <a:p>
            <a:pPr indent="266700"/>
            <a:r>
              <a:rPr lang="zh-CN" sz="2400" b="1">
                <a:solidFill>
                  <a:srgbClr val="000000"/>
                </a:solidFill>
                <a:latin typeface="等线" panose="02010600030101010101" charset="-122"/>
                <a:ea typeface="等线" panose="02010600030101010101" charset="-122"/>
              </a:rPr>
              <a:t>大气散射辐射的强弱和太阳高度、大气透明度有关。下图为我国某城市大气散射辐射日变化图。完成下面小题。</a:t>
            </a:r>
            <a:endParaRPr lang="zh-CN" altLang="en-US" sz="2400" b="1">
              <a:solidFill>
                <a:srgbClr val="000000"/>
              </a:solidFill>
              <a:latin typeface="等线" panose="02010600030101010101" charset="-122"/>
              <a:ea typeface="等线" panose="02010600030101010101" charset="-122"/>
            </a:endParaRPr>
          </a:p>
        </p:txBody>
      </p:sp>
      <p:pic>
        <p:nvPicPr>
          <p:cNvPr id="2" name="图片 42" descr="学科网(www.zxxk.com)--教育资源门户，提供试卷、教案、课件、论文、素材以及各类教学资源下载，还有大量而丰富的教学相关资讯！"/>
          <p:cNvPicPr>
            <a:picLocks noChangeAspect="1"/>
          </p:cNvPicPr>
          <p:nvPr/>
        </p:nvPicPr>
        <p:blipFill>
          <a:blip r:embed="rId2" cstate="print"/>
          <a:stretch>
            <a:fillRect/>
          </a:stretch>
        </p:blipFill>
        <p:spPr>
          <a:xfrm>
            <a:off x="7672705" y="1413510"/>
            <a:ext cx="4374515" cy="2773680"/>
          </a:xfrm>
          <a:prstGeom prst="rect">
            <a:avLst/>
          </a:prstGeom>
          <a:noFill/>
          <a:ln w="9525">
            <a:noFill/>
          </a:ln>
        </p:spPr>
      </p:pic>
      <p:sp>
        <p:nvSpPr>
          <p:cNvPr id="4" name="文本框 3"/>
          <p:cNvSpPr txBox="1"/>
          <p:nvPr/>
        </p:nvSpPr>
        <p:spPr>
          <a:xfrm>
            <a:off x="262890" y="1557020"/>
            <a:ext cx="7181215" cy="3415030"/>
          </a:xfrm>
          <a:prstGeom prst="rect">
            <a:avLst/>
          </a:prstGeom>
          <a:noFill/>
          <a:ln w="9525">
            <a:noFill/>
          </a:ln>
        </p:spPr>
        <p:txBody>
          <a:bodyPr wrap="square">
            <a:spAutoFit/>
          </a:bodyPr>
          <a:lstStyle/>
          <a:p>
            <a:pPr indent="0"/>
            <a:r>
              <a:rPr lang="en-US" sz="2400" b="1">
                <a:solidFill>
                  <a:srgbClr val="000000"/>
                </a:solidFill>
                <a:latin typeface="等线" panose="02010600030101010101" charset="-122"/>
                <a:ea typeface="等线" panose="02010600030101010101" charset="-122"/>
                <a:cs typeface="等线" panose="02010600030101010101" charset="-122"/>
              </a:rPr>
              <a:t>24. </a:t>
            </a:r>
            <a:r>
              <a:rPr lang="zh-CN" sz="2400" b="1">
                <a:solidFill>
                  <a:srgbClr val="000000"/>
                </a:solidFill>
                <a:latin typeface="等线" panose="02010600030101010101" charset="-122"/>
                <a:ea typeface="等线" panose="02010600030101010101" charset="-122"/>
                <a:cs typeface="等线" panose="02010600030101010101" charset="-122"/>
              </a:rPr>
              <a:t>有关该城市大气散射辐射强弱的叙述，正确的是（</a:t>
            </a:r>
            <a:r>
              <a:rPr lang="en-US"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a:t>
            </a:r>
          </a:p>
          <a:p>
            <a:r>
              <a:rPr lang="zh-CN" sz="2400" b="1">
                <a:solidFill>
                  <a:srgbClr val="000000"/>
                </a:solidFill>
                <a:latin typeface="等线" panose="02010600030101010101" charset="-122"/>
                <a:ea typeface="等线" panose="02010600030101010101" charset="-122"/>
                <a:cs typeface="等线" panose="02010600030101010101" charset="-122"/>
              </a:rPr>
              <a:t>①夏季大于冬季</a:t>
            </a:r>
            <a:r>
              <a:rPr lang="en-US" altLang="zh-CN"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②郊区大于城区</a:t>
            </a:r>
          </a:p>
          <a:p>
            <a:pPr indent="0"/>
            <a:r>
              <a:rPr lang="zh-CN" sz="2400" b="1">
                <a:solidFill>
                  <a:srgbClr val="000000"/>
                </a:solidFill>
                <a:latin typeface="等线" panose="02010600030101010101" charset="-122"/>
                <a:ea typeface="等线" panose="02010600030101010101" charset="-122"/>
                <a:cs typeface="等线" panose="02010600030101010101" charset="-122"/>
              </a:rPr>
              <a:t>③冬季大于夏季</a:t>
            </a:r>
            <a:r>
              <a:rPr lang="en-US" altLang="zh-CN"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④城区大于郊区</a:t>
            </a:r>
            <a:endParaRPr lang="en-US" sz="2400" b="1">
              <a:solidFill>
                <a:srgbClr val="000000"/>
              </a:solidFill>
              <a:latin typeface="等线" panose="02010600030101010101" charset="-122"/>
              <a:ea typeface="等线" panose="02010600030101010101" charset="-122"/>
              <a:cs typeface="等线" panose="02010600030101010101" charset="-122"/>
            </a:endParaRPr>
          </a:p>
          <a:p>
            <a:r>
              <a:rPr lang="en-US" sz="2400" b="1">
                <a:solidFill>
                  <a:srgbClr val="000000"/>
                </a:solidFill>
                <a:latin typeface="等线" panose="02010600030101010101" charset="-122"/>
                <a:ea typeface="等线" panose="02010600030101010101" charset="-122"/>
                <a:cs typeface="等线" panose="02010600030101010101" charset="-122"/>
              </a:rPr>
              <a:t>A. ①②	B. ①④	C. ②③	D. ③④</a:t>
            </a:r>
          </a:p>
          <a:p>
            <a:r>
              <a:rPr lang="en-US" sz="2400" b="1">
                <a:solidFill>
                  <a:srgbClr val="000000"/>
                </a:solidFill>
                <a:latin typeface="等线" panose="02010600030101010101" charset="-122"/>
                <a:ea typeface="等线" panose="02010600030101010101" charset="-122"/>
                <a:cs typeface="等线" panose="02010600030101010101" charset="-122"/>
              </a:rPr>
              <a:t>25. </a:t>
            </a:r>
            <a:r>
              <a:rPr lang="zh-CN" sz="2400" b="1">
                <a:solidFill>
                  <a:srgbClr val="000000"/>
                </a:solidFill>
                <a:latin typeface="等线" panose="02010600030101010101" charset="-122"/>
                <a:ea typeface="等线" panose="02010600030101010101" charset="-122"/>
                <a:cs typeface="等线" panose="02010600030101010101" charset="-122"/>
              </a:rPr>
              <a:t>下列现象与大气散射作用密切相关的是（</a:t>
            </a:r>
            <a:r>
              <a:rPr lang="en-US"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a:t>
            </a:r>
          </a:p>
          <a:p>
            <a:r>
              <a:rPr lang="zh-CN" sz="2400" b="1">
                <a:solidFill>
                  <a:srgbClr val="000000"/>
                </a:solidFill>
                <a:latin typeface="等线" panose="02010600030101010101" charset="-122"/>
                <a:ea typeface="等线" panose="02010600030101010101" charset="-122"/>
                <a:cs typeface="等线" panose="02010600030101010101" charset="-122"/>
              </a:rPr>
              <a:t>①晴天天空多呈蔚蓝色</a:t>
            </a:r>
            <a:r>
              <a:rPr lang="en-US" altLang="zh-CN"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②朝霞和晚霞往往呈红色</a:t>
            </a:r>
          </a:p>
          <a:p>
            <a:pPr indent="0"/>
            <a:r>
              <a:rPr lang="zh-CN" sz="2400" b="1">
                <a:solidFill>
                  <a:srgbClr val="000000"/>
                </a:solidFill>
                <a:latin typeface="等线" panose="02010600030101010101" charset="-122"/>
                <a:ea typeface="等线" panose="02010600030101010101" charset="-122"/>
                <a:cs typeface="等线" panose="02010600030101010101" charset="-122"/>
              </a:rPr>
              <a:t>③深秋晴天夜里多霜冻</a:t>
            </a:r>
            <a:r>
              <a:rPr lang="en-US" altLang="zh-CN" sz="2400" b="1">
                <a:solidFill>
                  <a:srgbClr val="000000"/>
                </a:solidFill>
                <a:latin typeface="等线" panose="02010600030101010101" charset="-122"/>
                <a:ea typeface="等线" panose="02010600030101010101" charset="-122"/>
                <a:cs typeface="等线" panose="02010600030101010101" charset="-122"/>
              </a:rPr>
              <a:t> </a:t>
            </a:r>
            <a:r>
              <a:rPr lang="zh-CN" sz="2400" b="1">
                <a:solidFill>
                  <a:srgbClr val="000000"/>
                </a:solidFill>
                <a:latin typeface="等线" panose="02010600030101010101" charset="-122"/>
                <a:ea typeface="等线" panose="02010600030101010101" charset="-122"/>
                <a:cs typeface="等线" panose="02010600030101010101" charset="-122"/>
              </a:rPr>
              <a:t>④雪后天晴阳光特别耀眼</a:t>
            </a:r>
            <a:endParaRPr lang="en-US" sz="2400" b="1">
              <a:solidFill>
                <a:srgbClr val="000000"/>
              </a:solidFill>
              <a:latin typeface="等线" panose="02010600030101010101" charset="-122"/>
              <a:ea typeface="等线" panose="02010600030101010101" charset="-122"/>
              <a:cs typeface="等线" panose="02010600030101010101" charset="-122"/>
            </a:endParaRPr>
          </a:p>
          <a:p>
            <a:r>
              <a:rPr lang="en-US" sz="2400" b="1">
                <a:solidFill>
                  <a:srgbClr val="000000"/>
                </a:solidFill>
                <a:latin typeface="等线" panose="02010600030101010101" charset="-122"/>
                <a:ea typeface="等线" panose="02010600030101010101" charset="-122"/>
                <a:cs typeface="等线" panose="02010600030101010101" charset="-122"/>
              </a:rPr>
              <a:t>A. ①②	B. ①④	C. ②③	D. ③④</a:t>
            </a:r>
            <a:endParaRPr lang="zh-CN" altLang="en-US" sz="2400" b="1">
              <a:latin typeface="等线" panose="02010600030101010101" charset="-122"/>
              <a:ea typeface="等线" panose="02010600030101010101" charset="-122"/>
              <a:cs typeface="等线" panose="02010600030101010101" charset="-122"/>
            </a:endParaRPr>
          </a:p>
        </p:txBody>
      </p:sp>
      <p:sp>
        <p:nvSpPr>
          <p:cNvPr id="13" name="Rectangle 3"/>
          <p:cNvSpPr>
            <a:spLocks noChangeArrowheads="1"/>
          </p:cNvSpPr>
          <p:nvPr/>
        </p:nvSpPr>
        <p:spPr bwMode="auto">
          <a:xfrm>
            <a:off x="694696" y="1916355"/>
            <a:ext cx="784189" cy="52322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B</a:t>
            </a:r>
            <a:r>
              <a:rPr lang="zh-CN" altLang="zh-CN" sz="2800" b="1" kern="100" dirty="0">
                <a:solidFill>
                  <a:srgbClr val="FF0000"/>
                </a:solidFill>
              </a:rPr>
              <a:t>　</a:t>
            </a:r>
            <a:endParaRPr lang="zh-CN" altLang="zh-CN" sz="1050" kern="100" dirty="0">
              <a:solidFill>
                <a:prstClr val="black"/>
              </a:solidFill>
            </a:endParaRPr>
          </a:p>
        </p:txBody>
      </p:sp>
      <p:sp>
        <p:nvSpPr>
          <p:cNvPr id="5" name="Rectangle 3"/>
          <p:cNvSpPr>
            <a:spLocks noChangeArrowheads="1"/>
          </p:cNvSpPr>
          <p:nvPr/>
        </p:nvSpPr>
        <p:spPr bwMode="auto">
          <a:xfrm>
            <a:off x="6304268" y="3285405"/>
            <a:ext cx="796925" cy="521970"/>
          </a:xfrm>
          <a:prstGeom prst="rect">
            <a:avLst/>
          </a:prstGeom>
          <a:noFill/>
          <a:ln>
            <a:noFill/>
          </a:ln>
          <a:effectLst/>
          <a:extLst>
            <a:ext uri="{909E8E84-426E-40DD-AFC4-6F175D3DCCD1}">
              <a14:hiddenFill xmlns:a14="http://schemas.microsoft.com/office/drawing/2010/main" xmlns="">
                <a:solidFill>
                  <a:srgbClr val="3FB564"/>
                </a:solidFill>
              </a14:hiddenFill>
            </a:ext>
            <a:ext uri="{91240B29-F687-4F45-9708-019B960494DF}">
              <a14:hiddenLine xmlns:a14="http://schemas.microsoft.com/office/drawing/2010/main" xmlns="" w="9525">
                <a:solidFill>
                  <a:srgbClr val="00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just"/>
            <a:r>
              <a:rPr lang="en-US" altLang="zh-CN" sz="2800" b="1" kern="100" dirty="0">
                <a:solidFill>
                  <a:srgbClr val="FF0000"/>
                </a:solidFill>
              </a:rPr>
              <a:t>A</a:t>
            </a:r>
            <a:r>
              <a:rPr lang="zh-CN" altLang="zh-CN" sz="2800" b="1" kern="100" dirty="0">
                <a:solidFill>
                  <a:srgbClr val="FF0000"/>
                </a:solidFill>
              </a:rPr>
              <a:t>　</a:t>
            </a:r>
            <a:endParaRPr lang="zh-CN" altLang="zh-CN" sz="1050" kern="1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5c3ca05-3467-4d29-a257-6ab16ea3854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a7ea2a84-06e8-4a09-850a-51484a064850}"/>
</p:tagLst>
</file>

<file path=ppt/theme/theme1.xml><?xml version="1.0" encoding="utf-8"?>
<a:theme xmlns:a="http://schemas.openxmlformats.org/drawingml/2006/main" name="万维科技制作QQ69528139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smtClean="0">
            <a:solidFill>
              <a:srgbClr val="FF0000"/>
            </a:solidFill>
            <a:latin typeface="楷体_GB2312" pitchFamily="49" charset="-122"/>
            <a:ea typeface="楷体_GB2312" pitchFamily="49"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2302</Words>
  <Application>Microsoft Office PowerPoint</Application>
  <PresentationFormat>自定义</PresentationFormat>
  <Paragraphs>122</Paragraphs>
  <Slides>20</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万维科技制作QQ695281399</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WW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WGF</dc:creator>
  <cp:lastModifiedBy>xbany</cp:lastModifiedBy>
  <cp:revision>256</cp:revision>
  <dcterms:created xsi:type="dcterms:W3CDTF">2020-11-06T05:24:00Z</dcterms:created>
  <dcterms:modified xsi:type="dcterms:W3CDTF">2022-09-13T08:25:54Z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EF54522B4BD649F5AAD3CBD970B29A62</vt:lpwstr>
  </property>
  <property fmtid="{D5CDD505-2E9C-101B-9397-08002B2CF9AE}" pid="3" name="KSOProductBuildVer">
    <vt:lpwstr>2052-11.1.0.11365</vt:lpwstr>
  </property>
</Properties>
</file>