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5" r:id="rId5"/>
    <p:sldId id="257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FD3-5D65-452B-B1CB-8ACEEE3A8072}" type="datetimeFigureOut">
              <a:rPr lang="zh-CN" altLang="en-US" smtClean="0"/>
              <a:pPr/>
              <a:t>2013-4-20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EC41-3B7A-4E55-A90F-DF0FD6CD9E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FD3-5D65-452B-B1CB-8ACEEE3A8072}" type="datetimeFigureOut">
              <a:rPr lang="zh-CN" altLang="en-US" smtClean="0"/>
              <a:pPr/>
              <a:t>2013-4-20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EC41-3B7A-4E55-A90F-DF0FD6CD9E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FD3-5D65-452B-B1CB-8ACEEE3A8072}" type="datetimeFigureOut">
              <a:rPr lang="zh-CN" altLang="en-US" smtClean="0"/>
              <a:pPr/>
              <a:t>2013-4-20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EC41-3B7A-4E55-A90F-DF0FD6CD9E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FD3-5D65-452B-B1CB-8ACEEE3A8072}" type="datetimeFigureOut">
              <a:rPr lang="zh-CN" altLang="en-US" smtClean="0"/>
              <a:pPr/>
              <a:t>2013-4-20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EC41-3B7A-4E55-A90F-DF0FD6CD9E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FD3-5D65-452B-B1CB-8ACEEE3A8072}" type="datetimeFigureOut">
              <a:rPr lang="zh-CN" altLang="en-US" smtClean="0"/>
              <a:pPr/>
              <a:t>2013-4-20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EC41-3B7A-4E55-A90F-DF0FD6CD9E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FD3-5D65-452B-B1CB-8ACEEE3A8072}" type="datetimeFigureOut">
              <a:rPr lang="zh-CN" altLang="en-US" smtClean="0"/>
              <a:pPr/>
              <a:t>2013-4-20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EC41-3B7A-4E55-A90F-DF0FD6CD9E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FD3-5D65-452B-B1CB-8ACEEE3A8072}" type="datetimeFigureOut">
              <a:rPr lang="zh-CN" altLang="en-US" smtClean="0"/>
              <a:pPr/>
              <a:t>2013-4-20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EC41-3B7A-4E55-A90F-DF0FD6CD9E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FD3-5D65-452B-B1CB-8ACEEE3A8072}" type="datetimeFigureOut">
              <a:rPr lang="zh-CN" altLang="en-US" smtClean="0"/>
              <a:pPr/>
              <a:t>2013-4-20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EC41-3B7A-4E55-A90F-DF0FD6CD9E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FD3-5D65-452B-B1CB-8ACEEE3A8072}" type="datetimeFigureOut">
              <a:rPr lang="zh-CN" altLang="en-US" smtClean="0"/>
              <a:pPr/>
              <a:t>2013-4-20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EC41-3B7A-4E55-A90F-DF0FD6CD9E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FD3-5D65-452B-B1CB-8ACEEE3A8072}" type="datetimeFigureOut">
              <a:rPr lang="zh-CN" altLang="en-US" smtClean="0"/>
              <a:pPr/>
              <a:t>2013-4-20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EC41-3B7A-4E55-A90F-DF0FD6CD9E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FD3-5D65-452B-B1CB-8ACEEE3A8072}" type="datetimeFigureOut">
              <a:rPr lang="zh-CN" altLang="en-US" smtClean="0"/>
              <a:pPr/>
              <a:t>2013-4-20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EC41-3B7A-4E55-A90F-DF0FD6CD9E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2AFD3-5D65-452B-B1CB-8ACEEE3A8072}" type="datetimeFigureOut">
              <a:rPr lang="zh-CN" altLang="en-US" smtClean="0"/>
              <a:pPr/>
              <a:t>2013-4-20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BEC41-3B7A-4E55-A90F-DF0FD6CD9E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857364"/>
            <a:ext cx="4500594" cy="46948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28992" y="6143644"/>
            <a:ext cx="27687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中国教师教育网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2304255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chemeClr val="tx2">
                    <a:lumMod val="75000"/>
                  </a:schemeClr>
                </a:solidFill>
                <a:latin typeface="迷你简启体" pitchFamily="65" charset="-122"/>
                <a:ea typeface="迷你简启体" pitchFamily="65" charset="-122"/>
              </a:rPr>
              <a:t>打造真正的</a:t>
            </a:r>
            <a:r>
              <a:rPr lang="en-US" altLang="zh-CN" sz="6000" b="1" dirty="0" smtClean="0">
                <a:solidFill>
                  <a:schemeClr val="tx2">
                    <a:lumMod val="75000"/>
                  </a:schemeClr>
                </a:solidFill>
                <a:latin typeface="迷你简启体" pitchFamily="65" charset="-122"/>
                <a:ea typeface="迷你简启体" pitchFamily="65" charset="-122"/>
              </a:rPr>
              <a:t/>
            </a:r>
            <a:br>
              <a:rPr lang="en-US" altLang="zh-CN" sz="6000" b="1" dirty="0" smtClean="0">
                <a:solidFill>
                  <a:schemeClr val="tx2">
                    <a:lumMod val="75000"/>
                  </a:schemeClr>
                </a:solidFill>
                <a:latin typeface="迷你简启体" pitchFamily="65" charset="-122"/>
                <a:ea typeface="迷你简启体" pitchFamily="65" charset="-122"/>
              </a:rPr>
            </a:br>
            <a:r>
              <a:rPr lang="zh-CN" alt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启体" pitchFamily="65" charset="-122"/>
                <a:ea typeface="迷你简启体" pitchFamily="65" charset="-122"/>
              </a:rPr>
              <a:t>教师网络研修社区</a:t>
            </a:r>
            <a:endParaRPr lang="zh-CN" alt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启体" pitchFamily="65" charset="-122"/>
              <a:ea typeface="迷你简启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99592" y="476672"/>
            <a:ext cx="774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特别推荐：完整的课堂研磨流程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31392" y="1484735"/>
            <a:ext cx="677227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课堂设计研磨</a:t>
            </a:r>
            <a:r>
              <a:rPr lang="zh-CN" alt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（团队协同）</a:t>
            </a:r>
          </a:p>
          <a:p>
            <a:endParaRPr lang="zh-CN" altLang="en-US" sz="32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zh-CN" altLang="en-US" sz="32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zh-CN" altLang="en-US" sz="32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zh-CN" alt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课堂反思（自我反思）</a:t>
            </a:r>
          </a:p>
          <a:p>
            <a:endParaRPr lang="zh-CN" altLang="en-US" sz="32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zh-CN" altLang="en-US" sz="32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zh-CN" altLang="en-US" sz="32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zh-CN" alt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课堂评价（团队互动）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052117" y="2060997"/>
            <a:ext cx="431800" cy="12954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9933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52117" y="4077122"/>
            <a:ext cx="431800" cy="12954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9933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zh-CN" altLang="en-US"/>
          </a:p>
        </p:txBody>
      </p:sp>
      <p:pic>
        <p:nvPicPr>
          <p:cNvPr id="6" name="图片 5" descr="logo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16632"/>
            <a:ext cx="1089337" cy="1258555"/>
          </a:xfrm>
          <a:prstGeom prst="rect">
            <a:avLst/>
          </a:prstGeom>
        </p:spPr>
      </p:pic>
      <p:pic>
        <p:nvPicPr>
          <p:cNvPr id="5122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97152"/>
            <a:ext cx="1738274" cy="1827886"/>
          </a:xfrm>
          <a:prstGeom prst="rect">
            <a:avLst/>
          </a:prstGeom>
          <a:noFill/>
        </p:spPr>
      </p:pic>
      <p:pic>
        <p:nvPicPr>
          <p:cNvPr id="5124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996952"/>
            <a:ext cx="1100023" cy="1805026"/>
          </a:xfrm>
          <a:prstGeom prst="rect">
            <a:avLst/>
          </a:prstGeom>
          <a:noFill/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6372200" y="1196752"/>
            <a:ext cx="1296144" cy="1670497"/>
            <a:chOff x="1632" y="1248"/>
            <a:chExt cx="2682" cy="2286"/>
          </a:xfrm>
        </p:grpSpPr>
        <p:sp>
          <p:nvSpPr>
            <p:cNvPr id="5126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zh-CN" altLang="en-US"/>
            </a:p>
          </p:txBody>
        </p:sp>
        <p:sp>
          <p:nvSpPr>
            <p:cNvPr id="5127" name="AutoShape 7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zh-CN" altLang="en-US"/>
            </a:p>
          </p:txBody>
        </p:sp>
        <p:sp>
          <p:nvSpPr>
            <p:cNvPr id="5128" name="AutoShape 8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251520" y="0"/>
            <a:ext cx="576064" cy="404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23528" y="1340768"/>
            <a:ext cx="83566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协同研磨</a:t>
            </a:r>
            <a:endParaRPr lang="zh-CN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00392" y="1196752"/>
            <a:ext cx="6916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同伴学习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9383" y="35670"/>
            <a:ext cx="495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C00000"/>
                </a:solidFill>
              </a:rPr>
              <a:t>研修</a:t>
            </a:r>
            <a:r>
              <a:rPr lang="zh-CN" altLang="en-US" sz="3600" b="1" smtClean="0">
                <a:solidFill>
                  <a:srgbClr val="C00000"/>
                </a:solidFill>
              </a:rPr>
              <a:t>社区绩效管理</a:t>
            </a:r>
            <a:r>
              <a:rPr lang="zh-CN" altLang="en-US" sz="3600" b="1" smtClean="0">
                <a:solidFill>
                  <a:srgbClr val="C00000"/>
                </a:solidFill>
              </a:rPr>
              <a:t>报告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82001"/>
            <a:ext cx="83439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88546"/>
            <a:ext cx="795337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7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9" y="764704"/>
            <a:ext cx="8640960" cy="507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4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3108" y="3714752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欢迎合作！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itchFamily="2" charset="-122"/>
              <a:ea typeface="华文隶书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2013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年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www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.</a:t>
            </a:r>
            <a:r>
              <a:rPr lang="en-US" altLang="zh-CN" sz="3200" b="1" dirty="0" err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righthere.com.cn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4" name="图片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857496"/>
            <a:ext cx="1506468" cy="1255603"/>
          </a:xfrm>
          <a:prstGeom prst="rect">
            <a:avLst/>
          </a:prstGeom>
        </p:spPr>
      </p:pic>
      <p:pic>
        <p:nvPicPr>
          <p:cNvPr id="5" name="图片 4" descr="题词透明版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9144000" cy="2626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左弧形箭头 7"/>
          <p:cNvSpPr/>
          <p:nvPr/>
        </p:nvSpPr>
        <p:spPr>
          <a:xfrm>
            <a:off x="539552" y="2564904"/>
            <a:ext cx="1224136" cy="1872208"/>
          </a:xfrm>
          <a:prstGeom prst="curvedRightArrow">
            <a:avLst>
              <a:gd name="adj1" fmla="val 25000"/>
              <a:gd name="adj2" fmla="val 10384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教师网络研修社区的定义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08104" y="1556792"/>
            <a:ext cx="339472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教育部要求：</a:t>
            </a:r>
            <a:endParaRPr lang="en-US" altLang="zh-CN" u="sng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教师研修</a:t>
            </a:r>
            <a:r>
              <a:rPr lang="zh-CN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社区</a:t>
            </a:r>
            <a:endParaRPr lang="en-US" altLang="zh-CN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支持</a:t>
            </a:r>
            <a:r>
              <a:rPr lang="zh-CN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常态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研修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共建</a:t>
            </a:r>
            <a:r>
              <a:rPr lang="zh-CN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共享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资源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教师学习</a:t>
            </a:r>
            <a:r>
              <a:rPr lang="zh-CN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共同体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2574202" cy="2614943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25144"/>
            <a:ext cx="1869034" cy="1773936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1829714" cy="1565453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21088"/>
            <a:ext cx="1795882" cy="183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启体" pitchFamily="65" charset="-122"/>
                <a:ea typeface="迷你简启体" pitchFamily="65" charset="-122"/>
              </a:rPr>
              <a:t>教师网络研修社区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的基本属性 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1.</a:t>
            </a:r>
            <a:r>
              <a:rPr lang="zh-CN" altLang="en-US" b="1" dirty="0" smtClean="0"/>
              <a:t>实名开放性：实名、无审查注册使用平台 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2.</a:t>
            </a:r>
            <a:r>
              <a:rPr lang="zh-CN" altLang="en-US" b="1" dirty="0" smtClean="0"/>
              <a:t>社区交互性 ：跨区域好友之间教研互动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3.</a:t>
            </a:r>
            <a:r>
              <a:rPr lang="zh-CN" altLang="en-US" b="1" dirty="0" smtClean="0"/>
              <a:t>资源生成性 ：来自常态教研活动的产出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4.</a:t>
            </a:r>
            <a:r>
              <a:rPr lang="zh-CN" altLang="en-US" b="1" dirty="0" smtClean="0"/>
              <a:t>研修多样性 ：研修活动丰富多彩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5.</a:t>
            </a:r>
            <a:r>
              <a:rPr lang="zh-CN" altLang="en-US" b="1" dirty="0" smtClean="0"/>
              <a:t>结果导向性 ：以教研成果为评估导向 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6.</a:t>
            </a:r>
            <a:r>
              <a:rPr lang="zh-CN" altLang="en-US" b="1" dirty="0" smtClean="0"/>
              <a:t>管理多元性：量化评估、多级管理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620688"/>
            <a:ext cx="4572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sz="3600" b="1" dirty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个定位</a:t>
            </a:r>
            <a:r>
              <a:rPr lang="zh-CN" altLang="en-US" sz="3600" b="1" dirty="0" smtClean="0">
                <a:latin typeface="黑体" pitchFamily="2" charset="-122"/>
                <a:ea typeface="黑体" pitchFamily="2" charset="-122"/>
              </a:rPr>
              <a:t>：</a:t>
            </a:r>
            <a:endParaRPr lang="en-US" altLang="zh-CN" sz="3600" b="1" dirty="0" smtClean="0">
              <a:latin typeface="黑体" pitchFamily="2" charset="-122"/>
              <a:ea typeface="黑体" pitchFamily="2" charset="-122"/>
            </a:endParaRP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defRPr/>
            </a:pPr>
            <a:r>
              <a:rPr lang="zh-CN" altLang="en-US" sz="3600" b="1" dirty="0" smtClean="0">
                <a:latin typeface="迷你简启体" pitchFamily="65" charset="-122"/>
                <a:ea typeface="华文宋体" pitchFamily="2" charset="-122"/>
              </a:rPr>
              <a:t>   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启体" pitchFamily="65" charset="-122"/>
                <a:ea typeface="华文宋体" pitchFamily="2" charset="-122"/>
              </a:rPr>
              <a:t>全天候综合社区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启体" pitchFamily="65" charset="-122"/>
              <a:ea typeface="华文宋体" pitchFamily="2" charset="-122"/>
            </a:endParaRPr>
          </a:p>
        </p:txBody>
      </p:sp>
      <p:pic>
        <p:nvPicPr>
          <p:cNvPr id="6150" name="Picture 6" descr="C:\Program Files\Microsoft Office\MEDIA\CAGCAT10\j019966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286124"/>
            <a:ext cx="3332948" cy="3221850"/>
          </a:xfrm>
          <a:prstGeom prst="rect">
            <a:avLst/>
          </a:prstGeom>
          <a:noFill/>
        </p:spPr>
      </p:pic>
      <p:pic>
        <p:nvPicPr>
          <p:cNvPr id="10" name="图片 9" descr="logo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45224"/>
            <a:ext cx="1089337" cy="125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42852"/>
            <a:ext cx="850112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启体" pitchFamily="65" charset="-122"/>
                <a:ea typeface="迷你简启体" pitchFamily="65" charset="-122"/>
              </a:rPr>
              <a:t>中国教师网络研修社区</a:t>
            </a:r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：一二三四五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107950" y="622300"/>
            <a:ext cx="8678863" cy="46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两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大应用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：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一是满足校本研修：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迷你简启体" pitchFamily="65" charset="-122"/>
              <a:ea typeface="华文宋体" pitchFamily="2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800" b="1" dirty="0" smtClean="0">
                <a:latin typeface="迷你简启体" pitchFamily="65" charset="-122"/>
                <a:ea typeface="华文宋体" pitchFamily="2" charset="-122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基于教师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迷你简启体" pitchFamily="65" charset="-122"/>
              <a:ea typeface="华文宋体" pitchFamily="2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自主研修的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迷你简启体" pitchFamily="65" charset="-122"/>
              <a:ea typeface="华文宋体" pitchFamily="2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校本教研组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迷你简启体" pitchFamily="65" charset="-122"/>
              <a:ea typeface="华文宋体" pitchFamily="2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常态研修；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迷你简启体" pitchFamily="65" charset="-122"/>
              <a:ea typeface="华文宋体" pitchFamily="2" charset="-122"/>
              <a:cs typeface="+mn-cs"/>
            </a:endParaRPr>
          </a:p>
        </p:txBody>
      </p:sp>
      <p:pic>
        <p:nvPicPr>
          <p:cNvPr id="5" name="图片 2" descr="学校群组建设结构图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85992"/>
            <a:ext cx="5500688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logo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9445"/>
            <a:ext cx="1089337" cy="125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0" y="260648"/>
            <a:ext cx="8964488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二是满足区域化团队研修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迷你简启体" pitchFamily="65" charset="-122"/>
              <a:ea typeface="华文宋体" pitchFamily="2" charset="-122"/>
              <a:cs typeface="+mn-cs"/>
            </a:endParaRPr>
          </a:p>
        </p:txBody>
      </p:sp>
      <p:pic>
        <p:nvPicPr>
          <p:cNvPr id="5" name="图片 4" descr="区域研修平台管理框架图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7245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logo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9445"/>
            <a:ext cx="1089337" cy="125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428596" y="928670"/>
            <a:ext cx="82296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三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大便利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：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教师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自由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把握教研时间；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迷你简启体" pitchFamily="65" charset="-122"/>
              <a:ea typeface="华文宋体" pitchFamily="2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3600" b="1" dirty="0">
                <a:latin typeface="迷你简启体" pitchFamily="65" charset="-122"/>
                <a:ea typeface="华文宋体" pitchFamily="2" charset="-122"/>
              </a:rPr>
              <a:t>校长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及时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了解教研情况；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迷你简启体" pitchFamily="65" charset="-122"/>
              <a:ea typeface="华文宋体" pitchFamily="2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区域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灵活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迷你简启体" pitchFamily="65" charset="-122"/>
                <a:ea typeface="华文宋体" pitchFamily="2" charset="-122"/>
                <a:cs typeface="+mn-cs"/>
              </a:rPr>
              <a:t>管理研修项目。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 descr="logo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260648"/>
            <a:ext cx="1089337" cy="1258555"/>
          </a:xfrm>
          <a:prstGeom prst="rect">
            <a:avLst/>
          </a:prstGeom>
        </p:spPr>
      </p:pic>
      <p:pic>
        <p:nvPicPr>
          <p:cNvPr id="205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071942"/>
            <a:ext cx="1795882" cy="183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2132856"/>
            <a:ext cx="60486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大转变</a:t>
            </a:r>
            <a:r>
              <a:rPr lang="zh-CN" altLang="en-US" sz="3600" b="1" dirty="0" smtClean="0">
                <a:latin typeface="黑体" pitchFamily="2" charset="-122"/>
                <a:ea typeface="黑体" pitchFamily="2" charset="-122"/>
              </a:rPr>
              <a:t>：</a:t>
            </a:r>
            <a:endParaRPr lang="en-US" altLang="zh-CN" sz="6000" b="1" dirty="0" smtClean="0">
              <a:latin typeface="黑体" pitchFamily="2" charset="-122"/>
              <a:ea typeface="黑体" pitchFamily="2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从“讲座”走向“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宋体" pitchFamily="2" charset="-122"/>
                <a:ea typeface="华文宋体" pitchFamily="2" charset="-122"/>
              </a:rPr>
              <a:t>引领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”；</a:t>
            </a:r>
            <a:endParaRPr lang="en-US" altLang="zh-CN" sz="4800" b="1" dirty="0" smtClean="0">
              <a:latin typeface="华文宋体" pitchFamily="2" charset="-122"/>
              <a:ea typeface="华文宋体" pitchFamily="2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从“预设”走向“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宋体" pitchFamily="2" charset="-122"/>
                <a:ea typeface="华文宋体" pitchFamily="2" charset="-122"/>
              </a:rPr>
              <a:t>生成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”；</a:t>
            </a:r>
            <a:endParaRPr lang="en-US" altLang="zh-CN" sz="4800" b="1" dirty="0" smtClean="0">
              <a:latin typeface="华文宋体" pitchFamily="2" charset="-122"/>
              <a:ea typeface="华文宋体" pitchFamily="2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从“跟帖”走向“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宋体" pitchFamily="2" charset="-122"/>
                <a:ea typeface="华文宋体" pitchFamily="2" charset="-122"/>
              </a:rPr>
              <a:t>研磨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”；</a:t>
            </a:r>
            <a:endParaRPr lang="en-US" altLang="zh-CN" sz="4800" b="1" dirty="0" smtClean="0">
              <a:latin typeface="华文宋体" pitchFamily="2" charset="-122"/>
              <a:ea typeface="华文宋体" pitchFamily="2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从“计时”走向“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宋体" pitchFamily="2" charset="-122"/>
                <a:ea typeface="华文宋体" pitchFamily="2" charset="-122"/>
              </a:rPr>
              <a:t>成果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”。</a:t>
            </a:r>
            <a:endParaRPr lang="en-US" altLang="zh-CN" sz="4800" b="1" dirty="0">
              <a:latin typeface="华文宋体" pitchFamily="2" charset="-122"/>
              <a:ea typeface="华文宋体" pitchFamily="2" charset="-122"/>
            </a:endParaRPr>
          </a:p>
        </p:txBody>
      </p:sp>
      <p:pic>
        <p:nvPicPr>
          <p:cNvPr id="307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653136"/>
            <a:ext cx="1795882" cy="1833372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276872"/>
            <a:ext cx="1747418" cy="1693469"/>
          </a:xfrm>
          <a:prstGeom prst="rect">
            <a:avLst/>
          </a:prstGeom>
          <a:noFill/>
        </p:spPr>
      </p:pic>
      <p:pic>
        <p:nvPicPr>
          <p:cNvPr id="3076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4664"/>
            <a:ext cx="1869034" cy="1773936"/>
          </a:xfrm>
          <a:prstGeom prst="rect">
            <a:avLst/>
          </a:prstGeom>
          <a:noFill/>
        </p:spPr>
      </p:pic>
      <p:pic>
        <p:nvPicPr>
          <p:cNvPr id="6" name="图片 5" descr="logo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16632"/>
            <a:ext cx="1089337" cy="125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24" y="428604"/>
            <a:ext cx="67151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五</a:t>
            </a:r>
            <a:r>
              <a:rPr lang="zh-CN" altLang="en-US" sz="40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大优势</a:t>
            </a:r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：</a:t>
            </a:r>
            <a:endParaRPr lang="en-US" altLang="zh-CN" sz="6600" b="1" dirty="0" smtClean="0">
              <a:latin typeface="黑体" pitchFamily="2" charset="-122"/>
              <a:ea typeface="黑体" pitchFamily="2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1.</a:t>
            </a:r>
            <a:r>
              <a:rPr lang="zh-CN" altLang="en-US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研修主体的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启体" pitchFamily="65" charset="-122"/>
                <a:ea typeface="迷你简启体" pitchFamily="65" charset="-122"/>
              </a:rPr>
              <a:t>开放互动</a:t>
            </a:r>
            <a:r>
              <a:rPr lang="zh-CN" altLang="en-US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；</a:t>
            </a:r>
            <a:endParaRPr lang="en-US" altLang="zh-CN" sz="6000" b="1" dirty="0" smtClean="0">
              <a:solidFill>
                <a:srgbClr val="002060"/>
              </a:solidFill>
              <a:latin typeface="迷你简启体" pitchFamily="65" charset="-122"/>
              <a:ea typeface="迷你简启体" pitchFamily="65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 </a:t>
            </a:r>
            <a:r>
              <a:rPr lang="en-US" altLang="zh-CN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2.</a:t>
            </a:r>
            <a:r>
              <a:rPr lang="zh-CN" altLang="en-US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研修机制的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启体" pitchFamily="65" charset="-122"/>
                <a:ea typeface="迷你简启体" pitchFamily="65" charset="-122"/>
              </a:rPr>
              <a:t>网络平移</a:t>
            </a:r>
            <a:r>
              <a:rPr lang="zh-CN" altLang="en-US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；</a:t>
            </a:r>
            <a:endParaRPr lang="en-US" altLang="zh-CN" sz="6000" b="1" dirty="0" smtClean="0">
              <a:solidFill>
                <a:srgbClr val="002060"/>
              </a:solidFill>
              <a:latin typeface="迷你简启体" pitchFamily="65" charset="-122"/>
              <a:ea typeface="迷你简启体" pitchFamily="65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3.</a:t>
            </a:r>
            <a:r>
              <a:rPr lang="zh-CN" altLang="en-US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研修资源的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启体" pitchFamily="65" charset="-122"/>
                <a:ea typeface="迷你简启体" pitchFamily="65" charset="-122"/>
              </a:rPr>
              <a:t>优化生成</a:t>
            </a:r>
            <a:r>
              <a:rPr lang="zh-CN" altLang="en-US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；</a:t>
            </a:r>
            <a:endParaRPr lang="en-US" altLang="zh-CN" sz="6000" b="1" dirty="0" smtClean="0">
              <a:solidFill>
                <a:srgbClr val="002060"/>
              </a:solidFill>
              <a:latin typeface="迷你简启体" pitchFamily="65" charset="-122"/>
              <a:ea typeface="迷你简启体" pitchFamily="65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 </a:t>
            </a:r>
            <a:r>
              <a:rPr lang="en-US" altLang="zh-CN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4.</a:t>
            </a:r>
            <a:r>
              <a:rPr lang="zh-CN" altLang="en-US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研修方式的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启体" pitchFamily="65" charset="-122"/>
                <a:ea typeface="迷你简启体" pitchFamily="65" charset="-122"/>
              </a:rPr>
              <a:t>团队协同</a:t>
            </a:r>
            <a:r>
              <a:rPr lang="zh-CN" altLang="en-US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；</a:t>
            </a:r>
            <a:endParaRPr lang="en-US" altLang="zh-CN" sz="6000" b="1" dirty="0" smtClean="0">
              <a:solidFill>
                <a:srgbClr val="002060"/>
              </a:solidFill>
              <a:latin typeface="迷你简启体" pitchFamily="65" charset="-122"/>
              <a:ea typeface="迷你简启体" pitchFamily="65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5.</a:t>
            </a:r>
            <a:r>
              <a:rPr lang="zh-CN" altLang="en-US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研修管理的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启体" pitchFamily="65" charset="-122"/>
                <a:ea typeface="迷你简启体" pitchFamily="65" charset="-122"/>
              </a:rPr>
              <a:t>结果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启体" pitchFamily="65" charset="-122"/>
                <a:ea typeface="迷你简启体" pitchFamily="65" charset="-122"/>
              </a:rPr>
              <a:t>报表</a:t>
            </a:r>
            <a:r>
              <a:rPr lang="zh-CN" altLang="en-US" sz="4000" b="1" dirty="0" smtClean="0">
                <a:solidFill>
                  <a:srgbClr val="002060"/>
                </a:solidFill>
                <a:latin typeface="迷你简启体" pitchFamily="65" charset="-122"/>
                <a:ea typeface="迷你简启体" pitchFamily="65" charset="-122"/>
              </a:rPr>
              <a:t>。</a:t>
            </a:r>
            <a:endParaRPr lang="zh-CN" altLang="en-US" sz="4000" b="1" dirty="0">
              <a:solidFill>
                <a:srgbClr val="002060"/>
              </a:solidFill>
              <a:latin typeface="迷你简启体" pitchFamily="65" charset="-122"/>
              <a:ea typeface="迷你简启体" pitchFamily="65" charset="-122"/>
            </a:endParaRPr>
          </a:p>
        </p:txBody>
      </p:sp>
      <p:pic>
        <p:nvPicPr>
          <p:cNvPr id="4098" name="Picture 2" descr="C:\Program Files\Microsoft Office\MEDIA\CAGCAT10\j029865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869160"/>
            <a:ext cx="1781251" cy="1059790"/>
          </a:xfrm>
          <a:prstGeom prst="rect">
            <a:avLst/>
          </a:prstGeom>
          <a:noFill/>
        </p:spPr>
      </p:pic>
      <p:pic>
        <p:nvPicPr>
          <p:cNvPr id="4" name="图片 3" descr="logo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16632"/>
            <a:ext cx="1089337" cy="125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280</Words>
  <Application>Microsoft Office PowerPoint</Application>
  <PresentationFormat>全屏显示(4:3)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打造真正的 教师网络研修社区</vt:lpstr>
      <vt:lpstr>教师网络研修社区的定义</vt:lpstr>
      <vt:lpstr>教师网络研修社区的基本属性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MC SYSTEM</cp:lastModifiedBy>
  <cp:revision>48</cp:revision>
  <dcterms:created xsi:type="dcterms:W3CDTF">2013-01-22T13:46:15Z</dcterms:created>
  <dcterms:modified xsi:type="dcterms:W3CDTF">2013-04-19T21:44:46Z</dcterms:modified>
</cp:coreProperties>
</file>